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257" r:id="rId4"/>
    <p:sldId id="258" r:id="rId5"/>
    <p:sldId id="259" r:id="rId6"/>
    <p:sldId id="260" r:id="rId7"/>
    <p:sldId id="264" r:id="rId8"/>
    <p:sldId id="263" r:id="rId9"/>
    <p:sldId id="292" r:id="rId10"/>
    <p:sldId id="261" r:id="rId11"/>
    <p:sldId id="262" r:id="rId12"/>
    <p:sldId id="293" r:id="rId13"/>
    <p:sldId id="265" r:id="rId14"/>
    <p:sldId id="294" r:id="rId15"/>
    <p:sldId id="295" r:id="rId16"/>
    <p:sldId id="296" r:id="rId17"/>
    <p:sldId id="269" r:id="rId18"/>
    <p:sldId id="308" r:id="rId19"/>
    <p:sldId id="280" r:id="rId20"/>
    <p:sldId id="311" r:id="rId21"/>
    <p:sldId id="320" r:id="rId22"/>
    <p:sldId id="281" r:id="rId23"/>
    <p:sldId id="299" r:id="rId24"/>
    <p:sldId id="282" r:id="rId25"/>
    <p:sldId id="283" r:id="rId26"/>
    <p:sldId id="300" r:id="rId27"/>
    <p:sldId id="284" r:id="rId28"/>
    <p:sldId id="285" r:id="rId29"/>
    <p:sldId id="286" r:id="rId30"/>
    <p:sldId id="301" r:id="rId31"/>
    <p:sldId id="287" r:id="rId32"/>
    <p:sldId id="288" r:id="rId33"/>
    <p:sldId id="289" r:id="rId34"/>
    <p:sldId id="291" r:id="rId35"/>
    <p:sldId id="290" r:id="rId36"/>
    <p:sldId id="307" r:id="rId37"/>
    <p:sldId id="317" r:id="rId38"/>
    <p:sldId id="312" r:id="rId39"/>
    <p:sldId id="313" r:id="rId40"/>
    <p:sldId id="315" r:id="rId41"/>
    <p:sldId id="316" r:id="rId42"/>
    <p:sldId id="321" r:id="rId43"/>
    <p:sldId id="322" r:id="rId44"/>
    <p:sldId id="323" r:id="rId45"/>
    <p:sldId id="314" r:id="rId46"/>
    <p:sldId id="324" r:id="rId47"/>
    <p:sldId id="318" r:id="rId48"/>
    <p:sldId id="319" r:id="rId49"/>
    <p:sldId id="325" r:id="rId50"/>
    <p:sldId id="326" r:id="rId51"/>
    <p:sldId id="327" r:id="rId52"/>
    <p:sldId id="333" r:id="rId53"/>
    <p:sldId id="334" r:id="rId54"/>
    <p:sldId id="335" r:id="rId55"/>
    <p:sldId id="336" r:id="rId56"/>
    <p:sldId id="337" r:id="rId57"/>
    <p:sldId id="328" r:id="rId58"/>
    <p:sldId id="338" r:id="rId59"/>
    <p:sldId id="339" r:id="rId60"/>
    <p:sldId id="340" r:id="rId61"/>
    <p:sldId id="341" r:id="rId62"/>
    <p:sldId id="342" r:id="rId63"/>
    <p:sldId id="343" r:id="rId64"/>
    <p:sldId id="344" r:id="rId65"/>
    <p:sldId id="345" r:id="rId66"/>
    <p:sldId id="330" r:id="rId67"/>
    <p:sldId id="331" r:id="rId68"/>
    <p:sldId id="33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0" d="100"/>
          <a:sy n="90" d="100"/>
        </p:scale>
        <p:origin x="-57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349698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104657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223198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185443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61953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19980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185096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394956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422535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118779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653AA1-D387-474D-8EA5-F6672C599254}" type="datetimeFigureOut">
              <a:rPr lang="en-IN" smtClean="0"/>
              <a:pPr/>
              <a:t>19-06-2024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23876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53AA1-D387-474D-8EA5-F6672C599254}" type="datetimeFigureOut">
              <a:rPr lang="en-IN" smtClean="0"/>
              <a:pPr/>
              <a:t>19-06-2024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CE715-CA62-47C4-AFF3-7BC1238283FD}" type="slidenum">
              <a:rPr lang="en-IN" smtClean="0"/>
              <a:pPr/>
              <a:t>‹#›</a:t>
            </a:fld>
            <a:endParaRPr lang="en-IN"/>
          </a:p>
        </p:txBody>
      </p:sp>
    </p:spTree>
    <p:extLst>
      <p:ext uri="{BB962C8B-B14F-4D97-AF65-F5344CB8AC3E}">
        <p14:creationId xmlns:p14="http://schemas.microsoft.com/office/powerpoint/2010/main" xmlns="" val="192623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355794"/>
          </a:xfrm>
        </p:spPr>
        <p:txBody>
          <a:bodyPr>
            <a:normAutofit/>
          </a:bodyPr>
          <a:lstStyle/>
          <a:p>
            <a:r>
              <a:rPr lang="en-IN" sz="4000" b="1" dirty="0">
                <a:latin typeface="Arial" panose="020B0604020202020204" pitchFamily="34" charset="0"/>
                <a:cs typeface="Arial" panose="020B0604020202020204" pitchFamily="34" charset="0"/>
              </a:rPr>
              <a:t>Joint Structure and Function</a:t>
            </a:r>
            <a:br>
              <a:rPr lang="en-IN" sz="4000" b="1" dirty="0">
                <a:latin typeface="Arial" panose="020B0604020202020204" pitchFamily="34" charset="0"/>
                <a:cs typeface="Arial" panose="020B0604020202020204" pitchFamily="34" charset="0"/>
              </a:rPr>
            </a:br>
            <a:r>
              <a:rPr lang="en-IN" sz="4000" b="1" dirty="0">
                <a:latin typeface="Arial" panose="020B0604020202020204" pitchFamily="34" charset="0"/>
                <a:cs typeface="Arial" panose="020B0604020202020204" pitchFamily="34" charset="0"/>
              </a:rPr>
              <a:t>joint biomechanics </a:t>
            </a:r>
            <a:endParaRPr lang="en-IN" sz="4000"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normAutofit/>
          </a:bodyPr>
          <a:lstStyle/>
          <a:p>
            <a:r>
              <a:rPr lang="en-IN" sz="2000" dirty="0" smtClean="0">
                <a:latin typeface="Arial" pitchFamily="34" charset="0"/>
                <a:cs typeface="Arial" pitchFamily="34" charset="0"/>
              </a:rPr>
              <a:t> Dr. </a:t>
            </a:r>
            <a:r>
              <a:rPr lang="en-IN" sz="2000" dirty="0" err="1" smtClean="0">
                <a:latin typeface="Arial" pitchFamily="34" charset="0"/>
                <a:cs typeface="Arial" pitchFamily="34" charset="0"/>
              </a:rPr>
              <a:t>Sanskruti</a:t>
            </a:r>
            <a:r>
              <a:rPr lang="en-IN" sz="2000" dirty="0" smtClean="0">
                <a:latin typeface="Arial" pitchFamily="34" charset="0"/>
                <a:cs typeface="Arial" pitchFamily="34" charset="0"/>
              </a:rPr>
              <a:t> </a:t>
            </a:r>
            <a:r>
              <a:rPr lang="en-IN" sz="2000" dirty="0" err="1" smtClean="0">
                <a:latin typeface="Arial" pitchFamily="34" charset="0"/>
                <a:cs typeface="Arial" pitchFamily="34" charset="0"/>
              </a:rPr>
              <a:t>Tahakik</a:t>
            </a:r>
            <a:r>
              <a:rPr lang="en-IN" sz="2000" dirty="0" smtClean="0">
                <a:latin typeface="Arial" pitchFamily="34" charset="0"/>
                <a:cs typeface="Arial" pitchFamily="34" charset="0"/>
              </a:rPr>
              <a:t> </a:t>
            </a:r>
          </a:p>
          <a:p>
            <a:r>
              <a:rPr lang="en-IN" sz="2000" dirty="0" smtClean="0">
                <a:latin typeface="Arial" pitchFamily="34" charset="0"/>
                <a:cs typeface="Arial" pitchFamily="34" charset="0"/>
              </a:rPr>
              <a:t>     Dept. Of Community Physiotherapy  </a:t>
            </a:r>
          </a:p>
          <a:p>
            <a:r>
              <a:rPr lang="en-IN" sz="2000" dirty="0" smtClean="0">
                <a:latin typeface="Arial" pitchFamily="34" charset="0"/>
                <a:cs typeface="Arial" pitchFamily="34" charset="0"/>
              </a:rPr>
              <a:t>     </a:t>
            </a:r>
            <a:r>
              <a:rPr lang="en-IN" sz="2000" dirty="0" err="1" smtClean="0">
                <a:latin typeface="Arial" pitchFamily="34" charset="0"/>
                <a:cs typeface="Arial" pitchFamily="34" charset="0"/>
              </a:rPr>
              <a:t>Mgm</a:t>
            </a:r>
            <a:r>
              <a:rPr lang="en-IN" sz="2000" dirty="0" smtClean="0">
                <a:latin typeface="Arial" pitchFamily="34" charset="0"/>
                <a:cs typeface="Arial" pitchFamily="34" charset="0"/>
              </a:rPr>
              <a:t> Institute Of </a:t>
            </a:r>
            <a:r>
              <a:rPr lang="en-IN" sz="2000" dirty="0" smtClean="0">
                <a:latin typeface="Arial" pitchFamily="34" charset="0"/>
                <a:cs typeface="Arial" pitchFamily="34" charset="0"/>
              </a:rPr>
              <a:t>Physiotherapy</a:t>
            </a:r>
          </a:p>
          <a:p>
            <a:r>
              <a:rPr lang="en-IN" sz="2000" dirty="0" smtClean="0">
                <a:latin typeface="Arial" pitchFamily="34" charset="0"/>
                <a:cs typeface="Arial" pitchFamily="34" charset="0"/>
              </a:rPr>
              <a:t>Chh. Sambhajinagar</a:t>
            </a:r>
            <a:endParaRPr lang="en-US" sz="2000" dirty="0" smtClean="0">
              <a:latin typeface="Arial" pitchFamily="34" charset="0"/>
              <a:cs typeface="Arial" pitchFamily="34" charset="0"/>
            </a:endParaRPr>
          </a:p>
          <a:p>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3401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0" y="548640"/>
            <a:ext cx="10793730" cy="5628323"/>
          </a:xfrm>
        </p:spPr>
        <p:txBody>
          <a:bodyPr/>
          <a:lstStyle/>
          <a:p>
            <a:pPr>
              <a:lnSpc>
                <a:spcPct val="150000"/>
              </a:lnSpc>
            </a:pPr>
            <a:r>
              <a:rPr lang="en-IN" dirty="0">
                <a:latin typeface="Arial" panose="020B0604020202020204" pitchFamily="34" charset="0"/>
                <a:cs typeface="Arial" panose="020B0604020202020204" pitchFamily="34" charset="0"/>
              </a:rPr>
              <a:t>A </a:t>
            </a:r>
            <a:r>
              <a:rPr lang="en-IN" b="1" dirty="0" err="1">
                <a:latin typeface="Arial" panose="020B0604020202020204" pitchFamily="34" charset="0"/>
                <a:cs typeface="Arial" panose="020B0604020202020204" pitchFamily="34" charset="0"/>
              </a:rPr>
              <a:t>gomphosis</a:t>
            </a:r>
            <a:r>
              <a:rPr lang="en-IN" b="1" dirty="0">
                <a:latin typeface="Arial" panose="020B0604020202020204" pitchFamily="34" charset="0"/>
                <a:cs typeface="Arial" panose="020B0604020202020204" pitchFamily="34" charset="0"/>
              </a:rPr>
              <a:t> joint </a:t>
            </a:r>
            <a:r>
              <a:rPr lang="en-IN" dirty="0">
                <a:latin typeface="Arial" panose="020B0604020202020204" pitchFamily="34" charset="0"/>
                <a:cs typeface="Arial" panose="020B0604020202020204" pitchFamily="34" charset="0"/>
              </a:rPr>
              <a:t>is a joint in which the surfaces of bony components are adapted to each other like a peg in a hole.</a:t>
            </a:r>
          </a:p>
          <a:p>
            <a:pPr>
              <a:lnSpc>
                <a:spcPct val="150000"/>
              </a:lnSpc>
            </a:pPr>
            <a:r>
              <a:rPr lang="en-IN" dirty="0">
                <a:latin typeface="Arial" panose="020B0604020202020204" pitchFamily="34" charset="0"/>
                <a:cs typeface="Arial" panose="020B0604020202020204" pitchFamily="34" charset="0"/>
              </a:rPr>
              <a:t> In this type of joint, the component parts are connected by fibrous tissue. </a:t>
            </a:r>
          </a:p>
          <a:p>
            <a:pPr>
              <a:lnSpc>
                <a:spcPct val="150000"/>
              </a:lnSpc>
            </a:pPr>
            <a:r>
              <a:rPr lang="en-IN" b="1" dirty="0">
                <a:latin typeface="Arial" panose="020B0604020202020204" pitchFamily="34" charset="0"/>
                <a:cs typeface="Arial" panose="020B0604020202020204" pitchFamily="34" charset="0"/>
              </a:rPr>
              <a:t>The only </a:t>
            </a:r>
            <a:r>
              <a:rPr lang="en-IN" b="1" dirty="0" err="1">
                <a:latin typeface="Arial" panose="020B0604020202020204" pitchFamily="34" charset="0"/>
                <a:cs typeface="Arial" panose="020B0604020202020204" pitchFamily="34" charset="0"/>
              </a:rPr>
              <a:t>gomphosis</a:t>
            </a:r>
            <a:r>
              <a:rPr lang="en-IN" b="1" dirty="0">
                <a:latin typeface="Arial" panose="020B0604020202020204" pitchFamily="34" charset="0"/>
                <a:cs typeface="Arial" panose="020B0604020202020204" pitchFamily="34" charset="0"/>
              </a:rPr>
              <a:t> joint that exists in the human body is the joint that is found between a tooth and either the mandible or maxilla</a:t>
            </a:r>
            <a:r>
              <a:rPr lang="en-IN" b="1" dirty="0"/>
              <a:t>.</a:t>
            </a:r>
          </a:p>
        </p:txBody>
      </p:sp>
    </p:spTree>
    <p:extLst>
      <p:ext uri="{BB962C8B-B14F-4D97-AF65-F5344CB8AC3E}">
        <p14:creationId xmlns:p14="http://schemas.microsoft.com/office/powerpoint/2010/main" xmlns="" val="393877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0" y="468630"/>
            <a:ext cx="10793730" cy="5708333"/>
          </a:xfrm>
        </p:spPr>
        <p:txBody>
          <a:bodyPr/>
          <a:lstStyle/>
          <a:p>
            <a:pPr>
              <a:lnSpc>
                <a:spcPct val="150000"/>
              </a:lnSpc>
            </a:pPr>
            <a:r>
              <a:rPr lang="en-IN" dirty="0">
                <a:latin typeface="Arial" panose="020B0604020202020204" pitchFamily="34" charset="0"/>
                <a:cs typeface="Arial" panose="020B0604020202020204" pitchFamily="34" charset="0"/>
              </a:rPr>
              <a:t>A </a:t>
            </a:r>
            <a:r>
              <a:rPr lang="en-IN" b="1" dirty="0">
                <a:latin typeface="Arial" panose="020B0604020202020204" pitchFamily="34" charset="0"/>
                <a:cs typeface="Arial" panose="020B0604020202020204" pitchFamily="34" charset="0"/>
              </a:rPr>
              <a:t>syndesmosis </a:t>
            </a:r>
            <a:r>
              <a:rPr lang="en-IN" dirty="0">
                <a:latin typeface="Arial" panose="020B0604020202020204" pitchFamily="34" charset="0"/>
                <a:cs typeface="Arial" panose="020B0604020202020204" pitchFamily="34" charset="0"/>
              </a:rPr>
              <a:t>is a type of fibrous joint in which two bony components are joined directly by an interosseous ligament, a fibrous cord, or an aponeurotic membrane.</a:t>
            </a:r>
          </a:p>
          <a:p>
            <a:pPr>
              <a:lnSpc>
                <a:spcPct val="150000"/>
              </a:lnSpc>
            </a:pPr>
            <a:r>
              <a:rPr lang="en-IN" dirty="0">
                <a:latin typeface="Arial" panose="020B0604020202020204" pitchFamily="34" charset="0"/>
                <a:cs typeface="Arial" panose="020B0604020202020204" pitchFamily="34" charset="0"/>
              </a:rPr>
              <a:t>These joints usually allow a small amount of motion.</a:t>
            </a:r>
          </a:p>
          <a:p>
            <a:pPr>
              <a:lnSpc>
                <a:spcPct val="150000"/>
              </a:lnSpc>
            </a:pPr>
            <a:r>
              <a:rPr lang="en-IN" dirty="0">
                <a:latin typeface="Arial" panose="020B0604020202020204" pitchFamily="34" charset="0"/>
                <a:cs typeface="Arial" panose="020B0604020202020204" pitchFamily="34" charset="0"/>
              </a:rPr>
              <a:t>The shaft of the tibia is joined directly to the shaft of the fibula by an interosseous membrane  A slight amount of motion at this joint accompanies movement at the ankle joint. </a:t>
            </a:r>
          </a:p>
        </p:txBody>
      </p:sp>
    </p:spTree>
    <p:extLst>
      <p:ext uri="{BB962C8B-B14F-4D97-AF65-F5344CB8AC3E}">
        <p14:creationId xmlns:p14="http://schemas.microsoft.com/office/powerpoint/2010/main" xmlns="" val="277533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484" t="-815" r="56298" b="8279"/>
          <a:stretch/>
        </p:blipFill>
        <p:spPr>
          <a:xfrm>
            <a:off x="3141785" y="1039981"/>
            <a:ext cx="4583723" cy="5325355"/>
          </a:xfrm>
          <a:prstGeom prst="rect">
            <a:avLst/>
          </a:prstGeom>
        </p:spPr>
      </p:pic>
    </p:spTree>
    <p:extLst>
      <p:ext uri="{BB962C8B-B14F-4D97-AF65-F5344CB8AC3E}">
        <p14:creationId xmlns:p14="http://schemas.microsoft.com/office/powerpoint/2010/main" xmlns="" val="135381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10" y="525780"/>
            <a:ext cx="10702290" cy="5651183"/>
          </a:xfrm>
        </p:spPr>
        <p:txBody>
          <a:bodyPr>
            <a:normAutofit/>
          </a:bodyPr>
          <a:lstStyle/>
          <a:p>
            <a:pPr>
              <a:lnSpc>
                <a:spcPct val="150000"/>
              </a:lnSpc>
            </a:pPr>
            <a:r>
              <a:rPr lang="en-IN" b="1" dirty="0">
                <a:latin typeface="Arial" panose="020B0604020202020204" pitchFamily="34" charset="0"/>
                <a:cs typeface="Arial" panose="020B0604020202020204" pitchFamily="34" charset="0"/>
              </a:rPr>
              <a:t>Cartilaginous Joints</a:t>
            </a:r>
          </a:p>
          <a:p>
            <a:pPr>
              <a:lnSpc>
                <a:spcPct val="150000"/>
              </a:lnSpc>
            </a:pPr>
            <a:r>
              <a:rPr lang="en-IN" dirty="0">
                <a:latin typeface="Arial" panose="020B0604020202020204" pitchFamily="34" charset="0"/>
                <a:cs typeface="Arial" panose="020B0604020202020204" pitchFamily="34" charset="0"/>
              </a:rPr>
              <a:t>The materials used to connect the bony components in</a:t>
            </a:r>
          </a:p>
          <a:p>
            <a:pPr>
              <a:lnSpc>
                <a:spcPct val="150000"/>
              </a:lnSpc>
            </a:pPr>
            <a:r>
              <a:rPr lang="en-IN" dirty="0">
                <a:latin typeface="Arial" panose="020B0604020202020204" pitchFamily="34" charset="0"/>
                <a:cs typeface="Arial" panose="020B0604020202020204" pitchFamily="34" charset="0"/>
              </a:rPr>
              <a:t>cartilaginous joints are </a:t>
            </a:r>
            <a:r>
              <a:rPr lang="en-IN" b="1" dirty="0">
                <a:latin typeface="Arial" panose="020B0604020202020204" pitchFamily="34" charset="0"/>
                <a:cs typeface="Arial" panose="020B0604020202020204" pitchFamily="34" charset="0"/>
              </a:rPr>
              <a:t>fibrocartilage </a:t>
            </a:r>
            <a:r>
              <a:rPr lang="en-IN" dirty="0">
                <a:latin typeface="Arial" panose="020B0604020202020204" pitchFamily="34" charset="0"/>
                <a:cs typeface="Arial" panose="020B0604020202020204" pitchFamily="34" charset="0"/>
              </a:rPr>
              <a:t>and/or </a:t>
            </a:r>
            <a:r>
              <a:rPr lang="en-IN" b="1" dirty="0">
                <a:latin typeface="Arial" panose="020B0604020202020204" pitchFamily="34" charset="0"/>
                <a:cs typeface="Arial" panose="020B0604020202020204" pitchFamily="34" charset="0"/>
              </a:rPr>
              <a:t>hyaline</a:t>
            </a:r>
          </a:p>
          <a:p>
            <a:pPr>
              <a:lnSpc>
                <a:spcPct val="150000"/>
              </a:lnSpc>
            </a:pPr>
            <a:r>
              <a:rPr lang="en-IN" b="1" dirty="0">
                <a:latin typeface="Arial" panose="020B0604020202020204" pitchFamily="34" charset="0"/>
                <a:cs typeface="Arial" panose="020B0604020202020204" pitchFamily="34" charset="0"/>
              </a:rPr>
              <a:t>cartilage. </a:t>
            </a:r>
            <a:r>
              <a:rPr lang="en-IN" dirty="0">
                <a:latin typeface="Arial" panose="020B0604020202020204" pitchFamily="34" charset="0"/>
                <a:cs typeface="Arial" panose="020B0604020202020204" pitchFamily="34" charset="0"/>
              </a:rPr>
              <a:t>These materials are used to directly unite one</a:t>
            </a:r>
          </a:p>
          <a:p>
            <a:pPr>
              <a:lnSpc>
                <a:spcPct val="150000"/>
              </a:lnSpc>
            </a:pPr>
            <a:r>
              <a:rPr lang="en-IN" dirty="0">
                <a:latin typeface="Arial" panose="020B0604020202020204" pitchFamily="34" charset="0"/>
                <a:cs typeface="Arial" panose="020B0604020202020204" pitchFamily="34" charset="0"/>
              </a:rPr>
              <a:t>bony surface to another, creating a bone-cartilage-bone</a:t>
            </a:r>
          </a:p>
          <a:p>
            <a:pPr>
              <a:lnSpc>
                <a:spcPct val="150000"/>
              </a:lnSpc>
            </a:pPr>
            <a:r>
              <a:rPr lang="en-IN" dirty="0">
                <a:latin typeface="Arial" panose="020B0604020202020204" pitchFamily="34" charset="0"/>
                <a:cs typeface="Arial" panose="020B0604020202020204" pitchFamily="34" charset="0"/>
              </a:rPr>
              <a:t>interface. The two types of cartilaginous joints are </a:t>
            </a:r>
            <a:r>
              <a:rPr lang="en-IN" b="1" dirty="0">
                <a:latin typeface="Arial" panose="020B0604020202020204" pitchFamily="34" charset="0"/>
                <a:cs typeface="Arial" panose="020B0604020202020204" pitchFamily="34" charset="0"/>
              </a:rPr>
              <a:t>symphyses</a:t>
            </a:r>
          </a:p>
          <a:p>
            <a:pPr>
              <a:lnSpc>
                <a:spcPct val="150000"/>
              </a:lnSpc>
            </a:pPr>
            <a:r>
              <a:rPr lang="en-IN" dirty="0">
                <a:latin typeface="Arial" panose="020B0604020202020204" pitchFamily="34" charset="0"/>
                <a:cs typeface="Arial" panose="020B0604020202020204" pitchFamily="34" charset="0"/>
              </a:rPr>
              <a:t>and </a:t>
            </a:r>
            <a:r>
              <a:rPr lang="en-IN" b="1" dirty="0" err="1">
                <a:latin typeface="Arial" panose="020B0604020202020204" pitchFamily="34" charset="0"/>
                <a:cs typeface="Arial" panose="020B0604020202020204" pitchFamily="34" charset="0"/>
              </a:rPr>
              <a:t>synchondroses</a:t>
            </a:r>
            <a:r>
              <a:rPr lang="en-IN"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7798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490" y="445770"/>
            <a:ext cx="10862310" cy="5731193"/>
          </a:xfrm>
        </p:spPr>
        <p:txBody>
          <a:bodyPr/>
          <a:lstStyle/>
          <a:p>
            <a:pPr>
              <a:lnSpc>
                <a:spcPct val="150000"/>
              </a:lnSpc>
            </a:pPr>
            <a:r>
              <a:rPr lang="en-IN" dirty="0">
                <a:latin typeface="Arial" panose="020B0604020202020204" pitchFamily="34" charset="0"/>
                <a:cs typeface="Arial" panose="020B0604020202020204" pitchFamily="34" charset="0"/>
              </a:rPr>
              <a:t>In a </a:t>
            </a:r>
            <a:r>
              <a:rPr lang="en-IN" b="1" dirty="0">
                <a:latin typeface="Arial" panose="020B0604020202020204" pitchFamily="34" charset="0"/>
                <a:cs typeface="Arial" panose="020B0604020202020204" pitchFamily="34" charset="0"/>
              </a:rPr>
              <a:t>symphysis joint </a:t>
            </a:r>
            <a:r>
              <a:rPr lang="en-IN" dirty="0">
                <a:latin typeface="Arial" panose="020B0604020202020204" pitchFamily="34" charset="0"/>
                <a:cs typeface="Arial" panose="020B0604020202020204" pitchFamily="34" charset="0"/>
              </a:rPr>
              <a:t>(</a:t>
            </a:r>
            <a:r>
              <a:rPr lang="en-IN" b="1" dirty="0">
                <a:latin typeface="Arial" panose="020B0604020202020204" pitchFamily="34" charset="0"/>
                <a:cs typeface="Arial" panose="020B0604020202020204" pitchFamily="34" charset="0"/>
              </a:rPr>
              <a:t>secondary cartilaginous joint</a:t>
            </a:r>
            <a:r>
              <a:rPr lang="en-IN" dirty="0">
                <a:latin typeface="Arial" panose="020B0604020202020204" pitchFamily="34" charset="0"/>
                <a:cs typeface="Arial" panose="020B0604020202020204" pitchFamily="34" charset="0"/>
              </a:rPr>
              <a:t>), the two bony components are covered with a thin lamina of hyaline cartilage and directly joined by fibrocartilage in the form of disks or pads. </a:t>
            </a:r>
          </a:p>
          <a:p>
            <a:pPr>
              <a:lnSpc>
                <a:spcPct val="150000"/>
              </a:lnSpc>
            </a:pPr>
            <a:r>
              <a:rPr lang="en-IN" dirty="0">
                <a:latin typeface="Arial" panose="020B0604020202020204" pitchFamily="34" charset="0"/>
                <a:cs typeface="Arial" panose="020B0604020202020204" pitchFamily="34" charset="0"/>
              </a:rPr>
              <a:t>Examples of symphysis joints include the intervertebral joints between the bodies of the vertebrae, the joint between the manubrium and the sternal body, and the symphysis pubis in the pelvis.</a:t>
            </a:r>
          </a:p>
          <a:p>
            <a:endParaRPr lang="en-IN" dirty="0"/>
          </a:p>
        </p:txBody>
      </p:sp>
    </p:spTree>
    <p:extLst>
      <p:ext uri="{BB962C8B-B14F-4D97-AF65-F5344CB8AC3E}">
        <p14:creationId xmlns:p14="http://schemas.microsoft.com/office/powerpoint/2010/main" xmlns="" val="23922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624" r="48936" b="20073"/>
          <a:stretch/>
        </p:blipFill>
        <p:spPr>
          <a:xfrm>
            <a:off x="2731770" y="862323"/>
            <a:ext cx="4617719" cy="4944117"/>
          </a:xfrm>
          <a:prstGeom prst="rect">
            <a:avLst/>
          </a:prstGeom>
        </p:spPr>
      </p:pic>
    </p:spTree>
    <p:extLst>
      <p:ext uri="{BB962C8B-B14F-4D97-AF65-F5344CB8AC3E}">
        <p14:creationId xmlns:p14="http://schemas.microsoft.com/office/powerpoint/2010/main" xmlns="" val="32491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4013" r="49255" b="39774"/>
          <a:stretch/>
        </p:blipFill>
        <p:spPr>
          <a:xfrm>
            <a:off x="1524001" y="1455993"/>
            <a:ext cx="8136834" cy="4465868"/>
          </a:xfrm>
          <a:prstGeom prst="rect">
            <a:avLst/>
          </a:prstGeom>
        </p:spPr>
      </p:pic>
    </p:spTree>
    <p:extLst>
      <p:ext uri="{BB962C8B-B14F-4D97-AF65-F5344CB8AC3E}">
        <p14:creationId xmlns:p14="http://schemas.microsoft.com/office/powerpoint/2010/main" xmlns="" val="204647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348" y="437322"/>
            <a:ext cx="10757452" cy="5739641"/>
          </a:xfrm>
        </p:spPr>
        <p:txBody>
          <a:bodyPr>
            <a:normAutofit/>
          </a:bodyPr>
          <a:lstStyle/>
          <a:p>
            <a:pPr>
              <a:lnSpc>
                <a:spcPct val="150000"/>
              </a:lnSpc>
            </a:pPr>
            <a:r>
              <a:rPr lang="en-IN" b="1" dirty="0">
                <a:latin typeface="Arial" panose="020B0604020202020204" pitchFamily="34" charset="0"/>
                <a:cs typeface="Arial" panose="020B0604020202020204" pitchFamily="34" charset="0"/>
              </a:rPr>
              <a:t>Diarthroses</a:t>
            </a:r>
          </a:p>
          <a:p>
            <a:pPr>
              <a:lnSpc>
                <a:spcPct val="150000"/>
              </a:lnSpc>
            </a:pPr>
            <a:r>
              <a:rPr lang="en-IN" dirty="0">
                <a:latin typeface="Arial" panose="020B0604020202020204" pitchFamily="34" charset="0"/>
                <a:cs typeface="Arial" panose="020B0604020202020204" pitchFamily="34" charset="0"/>
              </a:rPr>
              <a:t>In synovial joints, the ends of the bony components are free to move in relation to one another because no connective tissue directly connects adjacent bony surfaces. </a:t>
            </a:r>
          </a:p>
          <a:p>
            <a:pPr>
              <a:lnSpc>
                <a:spcPct val="150000"/>
              </a:lnSpc>
            </a:pPr>
            <a:r>
              <a:rPr lang="en-IN" dirty="0">
                <a:latin typeface="Arial" panose="020B0604020202020204" pitchFamily="34" charset="0"/>
                <a:cs typeface="Arial" panose="020B0604020202020204" pitchFamily="34" charset="0"/>
              </a:rPr>
              <a:t>The bony components are </a:t>
            </a:r>
            <a:r>
              <a:rPr lang="en-IN" i="1" dirty="0">
                <a:latin typeface="Arial" panose="020B0604020202020204" pitchFamily="34" charset="0"/>
                <a:cs typeface="Arial" panose="020B0604020202020204" pitchFamily="34" charset="0"/>
              </a:rPr>
              <a:t>indirectly connected to one another by means of a joint capsule that encloses the joint.</a:t>
            </a:r>
          </a:p>
        </p:txBody>
      </p:sp>
    </p:spTree>
    <p:extLst>
      <p:ext uri="{BB962C8B-B14F-4D97-AF65-F5344CB8AC3E}">
        <p14:creationId xmlns:p14="http://schemas.microsoft.com/office/powerpoint/2010/main" xmlns="" val="187707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48" y="516835"/>
            <a:ext cx="11062252" cy="5660128"/>
          </a:xfrm>
        </p:spPr>
        <p:txBody>
          <a:bodyPr>
            <a:normAutofit/>
          </a:bodyPr>
          <a:lstStyle/>
          <a:p>
            <a:pPr>
              <a:lnSpc>
                <a:spcPct val="150000"/>
              </a:lnSpc>
            </a:pPr>
            <a:r>
              <a:rPr lang="en-IN" dirty="0">
                <a:latin typeface="Arial" panose="020B0604020202020204" pitchFamily="34" charset="0"/>
                <a:cs typeface="Arial" panose="020B0604020202020204" pitchFamily="34" charset="0"/>
              </a:rPr>
              <a:t>following features: </a:t>
            </a:r>
          </a:p>
          <a:p>
            <a:pPr>
              <a:lnSpc>
                <a:spcPct val="150000"/>
              </a:lnSpc>
            </a:pPr>
            <a:r>
              <a:rPr lang="en-IN" dirty="0">
                <a:latin typeface="Arial" panose="020B0604020202020204" pitchFamily="34" charset="0"/>
                <a:cs typeface="Arial" panose="020B0604020202020204" pitchFamily="34" charset="0"/>
              </a:rPr>
              <a:t>(1) a joint capsule that is composed of two layers; </a:t>
            </a:r>
          </a:p>
          <a:p>
            <a:pPr>
              <a:lnSpc>
                <a:spcPct val="150000"/>
              </a:lnSpc>
            </a:pPr>
            <a:r>
              <a:rPr lang="en-IN" dirty="0">
                <a:latin typeface="Arial" panose="020B0604020202020204" pitchFamily="34" charset="0"/>
                <a:cs typeface="Arial" panose="020B0604020202020204" pitchFamily="34" charset="0"/>
              </a:rPr>
              <a:t>(2) a joint cavity that is enclosed by the joint capsule; </a:t>
            </a:r>
          </a:p>
          <a:p>
            <a:pPr>
              <a:lnSpc>
                <a:spcPct val="150000"/>
              </a:lnSpc>
            </a:pPr>
            <a:r>
              <a:rPr lang="en-IN" dirty="0">
                <a:latin typeface="Arial" panose="020B0604020202020204" pitchFamily="34" charset="0"/>
                <a:cs typeface="Arial" panose="020B0604020202020204" pitchFamily="34" charset="0"/>
              </a:rPr>
              <a:t>(3) synovial tissue that lines the inner surface of the capsule; </a:t>
            </a:r>
          </a:p>
          <a:p>
            <a:pPr>
              <a:lnSpc>
                <a:spcPct val="150000"/>
              </a:lnSpc>
            </a:pPr>
            <a:r>
              <a:rPr lang="en-IN" dirty="0">
                <a:latin typeface="Arial" panose="020B0604020202020204" pitchFamily="34" charset="0"/>
                <a:cs typeface="Arial" panose="020B0604020202020204" pitchFamily="34" charset="0"/>
              </a:rPr>
              <a:t>(4) synovial fluid that forms a film over the joint surfaces; and </a:t>
            </a:r>
          </a:p>
          <a:p>
            <a:pPr>
              <a:lnSpc>
                <a:spcPct val="150000"/>
              </a:lnSpc>
            </a:pPr>
            <a:r>
              <a:rPr lang="en-IN" dirty="0">
                <a:latin typeface="Arial" panose="020B0604020202020204" pitchFamily="34" charset="0"/>
                <a:cs typeface="Arial" panose="020B0604020202020204" pitchFamily="34" charset="0"/>
              </a:rPr>
              <a:t>(5) hyaline cartilage that covers the surfaces of the enclosed contiguous bones </a:t>
            </a: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216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453" y="312821"/>
            <a:ext cx="10800347" cy="5864142"/>
          </a:xfrm>
        </p:spPr>
        <p:txBody>
          <a:bodyPr>
            <a:normAutofit/>
          </a:bodyPr>
          <a:lstStyle/>
          <a:p>
            <a:pPr>
              <a:lnSpc>
                <a:spcPct val="150000"/>
              </a:lnSpc>
            </a:pPr>
            <a:r>
              <a:rPr lang="en-IN" b="1" dirty="0">
                <a:latin typeface="Arial" panose="020B0604020202020204" pitchFamily="34" charset="0"/>
                <a:cs typeface="Arial" panose="020B0604020202020204" pitchFamily="34" charset="0"/>
              </a:rPr>
              <a:t>Sub classifications </a:t>
            </a:r>
          </a:p>
          <a:p>
            <a:pPr>
              <a:lnSpc>
                <a:spcPct val="150000"/>
              </a:lnSpc>
            </a:pPr>
            <a:r>
              <a:rPr lang="en-IN" dirty="0">
                <a:latin typeface="Arial" panose="020B0604020202020204" pitchFamily="34" charset="0"/>
                <a:cs typeface="Arial" panose="020B0604020202020204" pitchFamily="34" charset="0"/>
              </a:rPr>
              <a:t>Traditionally, synovial joints have been divided into three main categories on the basis of the number of axes about which “gross visible” motion occurs. </a:t>
            </a:r>
          </a:p>
          <a:p>
            <a:pPr>
              <a:lnSpc>
                <a:spcPct val="150000"/>
              </a:lnSpc>
            </a:pPr>
            <a:r>
              <a:rPr lang="en-IN" dirty="0">
                <a:latin typeface="Arial" panose="020B0604020202020204" pitchFamily="34" charset="0"/>
                <a:cs typeface="Arial" panose="020B0604020202020204" pitchFamily="34" charset="0"/>
              </a:rPr>
              <a:t>The three main traditional categories are uniaxial, biaxial, and tri-axial.</a:t>
            </a:r>
          </a:p>
        </p:txBody>
      </p:sp>
    </p:spTree>
    <p:extLst>
      <p:ext uri="{BB962C8B-B14F-4D97-AF65-F5344CB8AC3E}">
        <p14:creationId xmlns:p14="http://schemas.microsoft.com/office/powerpoint/2010/main" xmlns="" val="31345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50000"/>
              </a:lnSpc>
            </a:pPr>
            <a:r>
              <a:rPr lang="en-IN" dirty="0">
                <a:latin typeface="Arial" panose="020B0604020202020204" pitchFamily="34" charset="0"/>
                <a:cs typeface="Arial" panose="020B0604020202020204" pitchFamily="34" charset="0"/>
              </a:rPr>
              <a:t>Learning objectives </a:t>
            </a:r>
          </a:p>
        </p:txBody>
      </p:sp>
      <p:sp>
        <p:nvSpPr>
          <p:cNvPr id="3" name="Content Placeholder 2"/>
          <p:cNvSpPr>
            <a:spLocks noGrp="1"/>
          </p:cNvSpPr>
          <p:nvPr>
            <p:ph idx="1"/>
          </p:nvPr>
        </p:nvSpPr>
        <p:spPr/>
        <p:txBody>
          <a:bodyPr/>
          <a:lstStyle/>
          <a:p>
            <a:pPr>
              <a:lnSpc>
                <a:spcPct val="150000"/>
              </a:lnSpc>
            </a:pPr>
            <a:r>
              <a:rPr lang="en-IN" dirty="0">
                <a:latin typeface="Arial" panose="020B0604020202020204" pitchFamily="34" charset="0"/>
                <a:cs typeface="Arial" panose="020B0604020202020204" pitchFamily="34" charset="0"/>
              </a:rPr>
              <a:t>To understand the structure of the Joints. </a:t>
            </a:r>
          </a:p>
          <a:p>
            <a:pPr>
              <a:lnSpc>
                <a:spcPct val="150000"/>
              </a:lnSpc>
            </a:pPr>
            <a:r>
              <a:rPr lang="en-IN" dirty="0">
                <a:latin typeface="Arial" panose="020B0604020202020204" pitchFamily="34" charset="0"/>
                <a:cs typeface="Arial" panose="020B0604020202020204" pitchFamily="34" charset="0"/>
              </a:rPr>
              <a:t>Understand complexity of human joint design. </a:t>
            </a:r>
          </a:p>
          <a:p>
            <a:pPr>
              <a:lnSpc>
                <a:spcPct val="150000"/>
              </a:lnSpc>
            </a:pPr>
            <a:r>
              <a:rPr lang="en-IN" dirty="0">
                <a:latin typeface="Arial" panose="020B0604020202020204" pitchFamily="34" charset="0"/>
                <a:cs typeface="Arial" panose="020B0604020202020204" pitchFamily="34" charset="0"/>
              </a:rPr>
              <a:t>To understand the function of the joints.</a:t>
            </a: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969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304800"/>
            <a:ext cx="10704443" cy="5872163"/>
          </a:xfrm>
        </p:spPr>
        <p:txBody>
          <a:bodyPr>
            <a:normAutofit/>
          </a:bodyPr>
          <a:lstStyle/>
          <a:p>
            <a:pPr>
              <a:lnSpc>
                <a:spcPct val="150000"/>
              </a:lnSpc>
            </a:pPr>
            <a:r>
              <a:rPr lang="en-IN" dirty="0">
                <a:latin typeface="Arial" panose="020B0604020202020204" pitchFamily="34" charset="0"/>
                <a:cs typeface="Arial" panose="020B0604020202020204" pitchFamily="34" charset="0"/>
              </a:rPr>
              <a:t> A </a:t>
            </a:r>
            <a:r>
              <a:rPr lang="en-IN" b="1" dirty="0">
                <a:latin typeface="Arial" panose="020B0604020202020204" pitchFamily="34" charset="0"/>
                <a:cs typeface="Arial" panose="020B0604020202020204" pitchFamily="34" charset="0"/>
              </a:rPr>
              <a:t>uniaxial joint </a:t>
            </a:r>
            <a:r>
              <a:rPr lang="en-IN" dirty="0">
                <a:latin typeface="Arial" panose="020B0604020202020204" pitchFamily="34" charset="0"/>
                <a:cs typeface="Arial" panose="020B0604020202020204" pitchFamily="34" charset="0"/>
              </a:rPr>
              <a:t>is constructed so that visible motion of the bony components is allowed in one plane around a single axis. </a:t>
            </a:r>
          </a:p>
          <a:p>
            <a:pPr>
              <a:lnSpc>
                <a:spcPct val="150000"/>
              </a:lnSpc>
            </a:pPr>
            <a:r>
              <a:rPr lang="en-IN" dirty="0">
                <a:latin typeface="Arial" panose="020B0604020202020204" pitchFamily="34" charset="0"/>
                <a:cs typeface="Arial" panose="020B0604020202020204" pitchFamily="34" charset="0"/>
              </a:rPr>
              <a:t>Because uniaxial joints permit visible motion in only one plane or around only one axis, they are described as having one  degree of freedom of motion.</a:t>
            </a:r>
          </a:p>
          <a:p>
            <a:pPr>
              <a:lnSpc>
                <a:spcPct val="150000"/>
              </a:lnSpc>
            </a:pPr>
            <a:r>
              <a:rPr lang="en-IN" dirty="0">
                <a:latin typeface="Arial" panose="020B0604020202020204" pitchFamily="34" charset="0"/>
                <a:cs typeface="Arial" panose="020B0604020202020204" pitchFamily="34" charset="0"/>
              </a:rPr>
              <a:t> The two types of </a:t>
            </a:r>
            <a:r>
              <a:rPr lang="en-IN" b="1" dirty="0">
                <a:latin typeface="Arial" panose="020B0604020202020204" pitchFamily="34" charset="0"/>
                <a:cs typeface="Arial" panose="020B0604020202020204" pitchFamily="34" charset="0"/>
              </a:rPr>
              <a:t>uniaxial </a:t>
            </a:r>
            <a:r>
              <a:rPr lang="en-IN" b="1" dirty="0" err="1">
                <a:latin typeface="Arial" panose="020B0604020202020204" pitchFamily="34" charset="0"/>
                <a:cs typeface="Arial" panose="020B0604020202020204" pitchFamily="34" charset="0"/>
              </a:rPr>
              <a:t>diarthrodial</a:t>
            </a:r>
            <a:r>
              <a:rPr lang="en-IN" b="1" dirty="0">
                <a:latin typeface="Arial" panose="020B0604020202020204" pitchFamily="34" charset="0"/>
                <a:cs typeface="Arial" panose="020B0604020202020204" pitchFamily="34" charset="0"/>
              </a:rPr>
              <a:t> joints </a:t>
            </a:r>
            <a:r>
              <a:rPr lang="en-IN" dirty="0">
                <a:latin typeface="Arial" panose="020B0604020202020204" pitchFamily="34" charset="0"/>
                <a:cs typeface="Arial" panose="020B0604020202020204" pitchFamily="34" charset="0"/>
              </a:rPr>
              <a:t>found in the human body are hinge joints and pivot (trochoid) joints. </a:t>
            </a:r>
          </a:p>
          <a:p>
            <a:pPr>
              <a:lnSpc>
                <a:spcPct val="150000"/>
              </a:lnSpc>
            </a:pPr>
            <a:r>
              <a:rPr lang="en-IN" dirty="0">
                <a:latin typeface="Arial" panose="020B0604020202020204" pitchFamily="34" charset="0"/>
                <a:cs typeface="Arial" panose="020B0604020202020204" pitchFamily="34" charset="0"/>
              </a:rPr>
              <a:t>A </a:t>
            </a:r>
            <a:r>
              <a:rPr lang="en-IN" b="1" dirty="0">
                <a:latin typeface="Arial" panose="020B0604020202020204" pitchFamily="34" charset="0"/>
                <a:cs typeface="Arial" panose="020B0604020202020204" pitchFamily="34" charset="0"/>
              </a:rPr>
              <a:t>hinge joint </a:t>
            </a:r>
            <a:r>
              <a:rPr lang="en-IN" dirty="0">
                <a:latin typeface="Arial" panose="020B0604020202020204" pitchFamily="34" charset="0"/>
                <a:cs typeface="Arial" panose="020B0604020202020204" pitchFamily="34" charset="0"/>
              </a:rPr>
              <a:t>is a type of joint that resembles a door hinge.</a:t>
            </a:r>
          </a:p>
          <a:p>
            <a:endParaRPr lang="en-IN" dirty="0"/>
          </a:p>
        </p:txBody>
      </p:sp>
    </p:spTree>
    <p:extLst>
      <p:ext uri="{BB962C8B-B14F-4D97-AF65-F5344CB8AC3E}">
        <p14:creationId xmlns:p14="http://schemas.microsoft.com/office/powerpoint/2010/main" xmlns="" val="300463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553" t="5471" b="33749"/>
          <a:stretch/>
        </p:blipFill>
        <p:spPr>
          <a:xfrm>
            <a:off x="3101007" y="1272209"/>
            <a:ext cx="5181601" cy="4545496"/>
          </a:xfrm>
          <a:prstGeom prst="rect">
            <a:avLst/>
          </a:prstGeom>
        </p:spPr>
      </p:pic>
    </p:spTree>
    <p:extLst>
      <p:ext uri="{BB962C8B-B14F-4D97-AF65-F5344CB8AC3E}">
        <p14:creationId xmlns:p14="http://schemas.microsoft.com/office/powerpoint/2010/main" xmlns="" val="28811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611" y="818147"/>
            <a:ext cx="10740189" cy="5358816"/>
          </a:xfrm>
        </p:spPr>
        <p:txBody>
          <a:bodyPr/>
          <a:lstStyle/>
          <a:p>
            <a:pPr>
              <a:lnSpc>
                <a:spcPct val="150000"/>
              </a:lnSpc>
            </a:pPr>
            <a:r>
              <a:rPr lang="en-IN" b="1" dirty="0">
                <a:latin typeface="Arial" panose="020B0604020202020204" pitchFamily="34" charset="0"/>
                <a:cs typeface="Arial" panose="020B0604020202020204" pitchFamily="34" charset="0"/>
              </a:rPr>
              <a:t>Interphalangeal Joints of the Fingers</a:t>
            </a:r>
          </a:p>
          <a:p>
            <a:pPr>
              <a:lnSpc>
                <a:spcPct val="150000"/>
              </a:lnSpc>
            </a:pPr>
            <a:r>
              <a:rPr lang="en-IN" dirty="0">
                <a:latin typeface="Arial" panose="020B0604020202020204" pitchFamily="34" charset="0"/>
                <a:cs typeface="Arial" panose="020B0604020202020204" pitchFamily="34" charset="0"/>
              </a:rPr>
              <a:t>These hinge joints are formed between the distal end of</a:t>
            </a:r>
          </a:p>
          <a:p>
            <a:pPr>
              <a:lnSpc>
                <a:spcPct val="150000"/>
              </a:lnSpc>
            </a:pPr>
            <a:r>
              <a:rPr lang="en-IN" dirty="0">
                <a:latin typeface="Arial" panose="020B0604020202020204" pitchFamily="34" charset="0"/>
                <a:cs typeface="Arial" panose="020B0604020202020204" pitchFamily="34" charset="0"/>
              </a:rPr>
              <a:t>one phalanx and proximal end of another phalanx. The joint surfaces are contoured so that</a:t>
            </a:r>
          </a:p>
          <a:p>
            <a:pPr>
              <a:lnSpc>
                <a:spcPct val="150000"/>
              </a:lnSpc>
            </a:pPr>
            <a:r>
              <a:rPr lang="en-IN" dirty="0">
                <a:latin typeface="Arial" panose="020B0604020202020204" pitchFamily="34" charset="0"/>
                <a:cs typeface="Arial" panose="020B0604020202020204" pitchFamily="34" charset="0"/>
              </a:rPr>
              <a:t>motion can occur only in the sagittal plane (flexion and</a:t>
            </a:r>
          </a:p>
          <a:p>
            <a:pPr>
              <a:lnSpc>
                <a:spcPct val="150000"/>
              </a:lnSpc>
            </a:pPr>
            <a:r>
              <a:rPr lang="en-IN" dirty="0">
                <a:latin typeface="Arial" panose="020B0604020202020204" pitchFamily="34" charset="0"/>
                <a:cs typeface="Arial" panose="020B0604020202020204" pitchFamily="34" charset="0"/>
              </a:rPr>
              <a:t>extension) around a coronal axis. </a:t>
            </a:r>
          </a:p>
        </p:txBody>
      </p:sp>
    </p:spTree>
    <p:extLst>
      <p:ext uri="{BB962C8B-B14F-4D97-AF65-F5344CB8AC3E}">
        <p14:creationId xmlns:p14="http://schemas.microsoft.com/office/powerpoint/2010/main" xmlns="" val="342826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9149" t="11368" b="23750"/>
          <a:stretch/>
        </p:blipFill>
        <p:spPr>
          <a:xfrm>
            <a:off x="2188053" y="702366"/>
            <a:ext cx="6717407" cy="5208176"/>
          </a:xfrm>
          <a:prstGeom prst="rect">
            <a:avLst/>
          </a:prstGeom>
        </p:spPr>
      </p:pic>
    </p:spTree>
    <p:extLst>
      <p:ext uri="{BB962C8B-B14F-4D97-AF65-F5344CB8AC3E}">
        <p14:creationId xmlns:p14="http://schemas.microsoft.com/office/powerpoint/2010/main" xmlns="" val="38211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728870"/>
            <a:ext cx="10704443" cy="5448093"/>
          </a:xfrm>
        </p:spPr>
        <p:txBody>
          <a:bodyPr/>
          <a:lstStyle/>
          <a:p>
            <a:pPr>
              <a:lnSpc>
                <a:spcPct val="150000"/>
              </a:lnSpc>
            </a:pPr>
            <a:r>
              <a:rPr lang="en-IN" dirty="0">
                <a:latin typeface="Arial" panose="020B0604020202020204" pitchFamily="34" charset="0"/>
                <a:cs typeface="Arial" panose="020B0604020202020204" pitchFamily="34" charset="0"/>
              </a:rPr>
              <a:t>A </a:t>
            </a:r>
            <a:r>
              <a:rPr lang="en-IN" b="1" dirty="0">
                <a:latin typeface="Arial" panose="020B0604020202020204" pitchFamily="34" charset="0"/>
                <a:cs typeface="Arial" panose="020B0604020202020204" pitchFamily="34" charset="0"/>
              </a:rPr>
              <a:t>pivot (trochoid) joint </a:t>
            </a:r>
            <a:r>
              <a:rPr lang="en-IN" dirty="0">
                <a:latin typeface="Arial" panose="020B0604020202020204" pitchFamily="34" charset="0"/>
                <a:cs typeface="Arial" panose="020B0604020202020204" pitchFamily="34" charset="0"/>
              </a:rPr>
              <a:t>is a type of joint constructed so that one component is shaped like a ring and the other component is shaped so that it can rotate within the ring.</a:t>
            </a:r>
          </a:p>
        </p:txBody>
      </p:sp>
    </p:spTree>
    <p:extLst>
      <p:ext uri="{BB962C8B-B14F-4D97-AF65-F5344CB8AC3E}">
        <p14:creationId xmlns:p14="http://schemas.microsoft.com/office/powerpoint/2010/main" xmlns="" val="190773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895" y="938463"/>
            <a:ext cx="10631905" cy="5238500"/>
          </a:xfrm>
        </p:spPr>
        <p:txBody>
          <a:bodyPr>
            <a:normAutofit/>
          </a:bodyPr>
          <a:lstStyle/>
          <a:p>
            <a:pPr>
              <a:lnSpc>
                <a:spcPct val="150000"/>
              </a:lnSpc>
            </a:pPr>
            <a:r>
              <a:rPr lang="en-IN" b="1" dirty="0">
                <a:latin typeface="Arial" panose="020B0604020202020204" pitchFamily="34" charset="0"/>
                <a:cs typeface="Arial" panose="020B0604020202020204" pitchFamily="34" charset="0"/>
              </a:rPr>
              <a:t>The Median Atlantoaxial Joint</a:t>
            </a:r>
          </a:p>
          <a:p>
            <a:pPr>
              <a:lnSpc>
                <a:spcPct val="150000"/>
              </a:lnSpc>
            </a:pPr>
            <a:r>
              <a:rPr lang="en-IN" dirty="0">
                <a:latin typeface="Arial" panose="020B0604020202020204" pitchFamily="34" charset="0"/>
                <a:cs typeface="Arial" panose="020B0604020202020204" pitchFamily="34" charset="0"/>
              </a:rPr>
              <a:t>The ring portion of the joint is formed by the atlas and</a:t>
            </a:r>
          </a:p>
          <a:p>
            <a:pPr>
              <a:lnSpc>
                <a:spcPct val="150000"/>
              </a:lnSpc>
            </a:pPr>
            <a:r>
              <a:rPr lang="en-IN" dirty="0">
                <a:latin typeface="Arial" panose="020B0604020202020204" pitchFamily="34" charset="0"/>
                <a:cs typeface="Arial" panose="020B0604020202020204" pitchFamily="34" charset="0"/>
              </a:rPr>
              <a:t>the transverse ligament . </a:t>
            </a:r>
          </a:p>
          <a:p>
            <a:pPr>
              <a:lnSpc>
                <a:spcPct val="150000"/>
              </a:lnSpc>
            </a:pPr>
            <a:r>
              <a:rPr lang="en-IN" dirty="0">
                <a:latin typeface="Arial" panose="020B0604020202020204" pitchFamily="34" charset="0"/>
                <a:cs typeface="Arial" panose="020B0604020202020204" pitchFamily="34" charset="0"/>
              </a:rPr>
              <a:t>The odontoid process (dens) of the axis, which is enclosed in the ring, rotates within the </a:t>
            </a:r>
            <a:r>
              <a:rPr lang="en-IN" dirty="0" err="1">
                <a:latin typeface="Arial" panose="020B0604020202020204" pitchFamily="34" charset="0"/>
                <a:cs typeface="Arial" panose="020B0604020202020204" pitchFamily="34" charset="0"/>
              </a:rPr>
              <a:t>osteoligamentous</a:t>
            </a:r>
            <a:r>
              <a:rPr lang="en-IN" dirty="0">
                <a:latin typeface="Arial" panose="020B0604020202020204" pitchFamily="34" charset="0"/>
                <a:cs typeface="Arial" panose="020B0604020202020204" pitchFamily="34" charset="0"/>
              </a:rPr>
              <a:t> ring. Motion occurs</a:t>
            </a:r>
          </a:p>
          <a:p>
            <a:pPr>
              <a:lnSpc>
                <a:spcPct val="150000"/>
              </a:lnSpc>
            </a:pPr>
            <a:r>
              <a:rPr lang="en-IN" dirty="0">
                <a:latin typeface="Arial" panose="020B0604020202020204" pitchFamily="34" charset="0"/>
                <a:cs typeface="Arial" panose="020B0604020202020204" pitchFamily="34" charset="0"/>
              </a:rPr>
              <a:t>in the transverse plane around a longitudinal axis.</a:t>
            </a:r>
          </a:p>
        </p:txBody>
      </p:sp>
    </p:spTree>
    <p:extLst>
      <p:ext uri="{BB962C8B-B14F-4D97-AF65-F5344CB8AC3E}">
        <p14:creationId xmlns:p14="http://schemas.microsoft.com/office/powerpoint/2010/main" xmlns="" val="178749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197" t="7953" r="48833" b="34257"/>
          <a:stretch/>
        </p:blipFill>
        <p:spPr>
          <a:xfrm>
            <a:off x="2217571" y="755374"/>
            <a:ext cx="6422846" cy="4678895"/>
          </a:xfrm>
          <a:prstGeom prst="rect">
            <a:avLst/>
          </a:prstGeom>
        </p:spPr>
      </p:pic>
    </p:spTree>
    <p:extLst>
      <p:ext uri="{BB962C8B-B14F-4D97-AF65-F5344CB8AC3E}">
        <p14:creationId xmlns:p14="http://schemas.microsoft.com/office/powerpoint/2010/main" xmlns="" val="274166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2" y="577516"/>
            <a:ext cx="10728158" cy="5599447"/>
          </a:xfrm>
        </p:spPr>
        <p:txBody>
          <a:bodyPr/>
          <a:lstStyle/>
          <a:p>
            <a:pPr>
              <a:lnSpc>
                <a:spcPct val="150000"/>
              </a:lnSpc>
            </a:pPr>
            <a:endParaRPr lang="en-IN" b="1" dirty="0">
              <a:latin typeface="Arial" panose="020B0604020202020204" pitchFamily="34" charset="0"/>
              <a:cs typeface="Arial" panose="020B0604020202020204" pitchFamily="34" charset="0"/>
            </a:endParaRPr>
          </a:p>
          <a:p>
            <a:pPr>
              <a:lnSpc>
                <a:spcPct val="150000"/>
              </a:lnSpc>
            </a:pPr>
            <a:r>
              <a:rPr lang="en-IN" b="1" dirty="0">
                <a:latin typeface="Arial" panose="020B0604020202020204" pitchFamily="34" charset="0"/>
                <a:cs typeface="Arial" panose="020B0604020202020204" pitchFamily="34" charset="0"/>
              </a:rPr>
              <a:t>Biaxial </a:t>
            </a:r>
            <a:r>
              <a:rPr lang="en-IN" b="1" dirty="0" err="1">
                <a:latin typeface="Arial" panose="020B0604020202020204" pitchFamily="34" charset="0"/>
                <a:cs typeface="Arial" panose="020B0604020202020204" pitchFamily="34" charset="0"/>
              </a:rPr>
              <a:t>diarthrodial</a:t>
            </a:r>
            <a:r>
              <a:rPr lang="en-IN" b="1" dirty="0">
                <a:latin typeface="Arial" panose="020B0604020202020204" pitchFamily="34" charset="0"/>
                <a:cs typeface="Arial" panose="020B0604020202020204" pitchFamily="34" charset="0"/>
              </a:rPr>
              <a:t> joints </a:t>
            </a:r>
            <a:r>
              <a:rPr lang="en-IN" dirty="0">
                <a:latin typeface="Arial" panose="020B0604020202020204" pitchFamily="34" charset="0"/>
                <a:cs typeface="Arial" panose="020B0604020202020204" pitchFamily="34" charset="0"/>
              </a:rPr>
              <a:t>are joints in which the bony components are free to move in two planes around two axes. Therefore, these joints have two degrees of freedom. </a:t>
            </a:r>
          </a:p>
          <a:p>
            <a:pPr>
              <a:lnSpc>
                <a:spcPct val="150000"/>
              </a:lnSpc>
            </a:pPr>
            <a:r>
              <a:rPr lang="en-IN" dirty="0">
                <a:latin typeface="Arial" panose="020B0604020202020204" pitchFamily="34" charset="0"/>
                <a:cs typeface="Arial" panose="020B0604020202020204" pitchFamily="34" charset="0"/>
              </a:rPr>
              <a:t>There are two types of biaxial joints in the body: </a:t>
            </a:r>
            <a:r>
              <a:rPr lang="en-IN" b="1" dirty="0">
                <a:latin typeface="Arial" panose="020B0604020202020204" pitchFamily="34" charset="0"/>
                <a:cs typeface="Arial" panose="020B0604020202020204" pitchFamily="34" charset="0"/>
              </a:rPr>
              <a:t>condyloid </a:t>
            </a:r>
            <a:r>
              <a:rPr lang="en-IN" dirty="0">
                <a:latin typeface="Arial" panose="020B0604020202020204" pitchFamily="34" charset="0"/>
                <a:cs typeface="Arial" panose="020B0604020202020204" pitchFamily="34" charset="0"/>
              </a:rPr>
              <a:t>and </a:t>
            </a:r>
            <a:r>
              <a:rPr lang="en-IN" b="1" dirty="0">
                <a:latin typeface="Arial" panose="020B0604020202020204" pitchFamily="34" charset="0"/>
                <a:cs typeface="Arial" panose="020B0604020202020204" pitchFamily="34" charset="0"/>
              </a:rPr>
              <a:t>saddle. </a:t>
            </a:r>
            <a:r>
              <a:rPr lang="en-IN" dirty="0">
                <a:latin typeface="Arial" panose="020B0604020202020204" pitchFamily="34" charset="0"/>
                <a:cs typeface="Arial" panose="020B0604020202020204" pitchFamily="34" charset="0"/>
              </a:rPr>
              <a:t>The joint surfaces in a condyloid joint are shaped so that the concave surface of one bony component is allowed to slide over the convex surface of another component in two directions.</a:t>
            </a:r>
          </a:p>
        </p:txBody>
      </p:sp>
    </p:spTree>
    <p:extLst>
      <p:ext uri="{BB962C8B-B14F-4D97-AF65-F5344CB8AC3E}">
        <p14:creationId xmlns:p14="http://schemas.microsoft.com/office/powerpoint/2010/main" xmlns="" val="46733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011" y="505326"/>
            <a:ext cx="10968789" cy="5671637"/>
          </a:xfrm>
        </p:spPr>
        <p:txBody>
          <a:bodyPr>
            <a:normAutofit fontScale="92500" lnSpcReduction="10000"/>
          </a:bodyPr>
          <a:lstStyle/>
          <a:p>
            <a:pPr>
              <a:lnSpc>
                <a:spcPct val="150000"/>
              </a:lnSpc>
            </a:pPr>
            <a:r>
              <a:rPr lang="en-IN" dirty="0">
                <a:latin typeface="Arial" panose="020B0604020202020204" pitchFamily="34" charset="0"/>
                <a:cs typeface="Arial" panose="020B0604020202020204" pitchFamily="34" charset="0"/>
              </a:rPr>
              <a:t>The metacarpophalangeal joint is formed by the convex distal end of a metacarpal bone and the concave proximal end of the proximal phalanx.</a:t>
            </a:r>
          </a:p>
          <a:p>
            <a:pPr>
              <a:lnSpc>
                <a:spcPct val="150000"/>
              </a:lnSpc>
            </a:pPr>
            <a:r>
              <a:rPr lang="en-IN" dirty="0">
                <a:latin typeface="Arial" panose="020B0604020202020204" pitchFamily="34" charset="0"/>
                <a:cs typeface="Arial" panose="020B0604020202020204" pitchFamily="34" charset="0"/>
              </a:rPr>
              <a:t>Flexion and extension at this joint occur in the sagittal plane around a coronal axis. </a:t>
            </a:r>
          </a:p>
          <a:p>
            <a:pPr>
              <a:lnSpc>
                <a:spcPct val="150000"/>
              </a:lnSpc>
            </a:pPr>
            <a:r>
              <a:rPr lang="en-IN" dirty="0">
                <a:latin typeface="Arial" panose="020B0604020202020204" pitchFamily="34" charset="0"/>
                <a:cs typeface="Arial" panose="020B0604020202020204" pitchFamily="34" charset="0"/>
              </a:rPr>
              <a:t>Abduction is movement away from the middle finger, whereas adduction is movement toward the middle finger.</a:t>
            </a:r>
          </a:p>
          <a:p>
            <a:pPr>
              <a:lnSpc>
                <a:spcPct val="150000"/>
              </a:lnSpc>
            </a:pPr>
            <a:r>
              <a:rPr lang="en-IN" dirty="0">
                <a:latin typeface="Arial" panose="020B0604020202020204" pitchFamily="34" charset="0"/>
                <a:cs typeface="Arial" panose="020B0604020202020204" pitchFamily="34" charset="0"/>
              </a:rPr>
              <a:t>Adduction and abduction occur in the frontal plane around an anteroposterior (A-P) axis.</a:t>
            </a:r>
          </a:p>
        </p:txBody>
      </p:sp>
    </p:spTree>
    <p:extLst>
      <p:ext uri="{BB962C8B-B14F-4D97-AF65-F5344CB8AC3E}">
        <p14:creationId xmlns:p14="http://schemas.microsoft.com/office/powerpoint/2010/main" xmlns="" val="209506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26" y="457200"/>
            <a:ext cx="10848474" cy="5719763"/>
          </a:xfrm>
        </p:spPr>
        <p:txBody>
          <a:bodyPr/>
          <a:lstStyle/>
          <a:p>
            <a:pPr>
              <a:lnSpc>
                <a:spcPct val="150000"/>
              </a:lnSpc>
            </a:pPr>
            <a:r>
              <a:rPr lang="en-IN" dirty="0">
                <a:latin typeface="Arial" panose="020B0604020202020204" pitchFamily="34" charset="0"/>
                <a:cs typeface="Arial" panose="020B0604020202020204" pitchFamily="34" charset="0"/>
              </a:rPr>
              <a:t>A </a:t>
            </a:r>
            <a:r>
              <a:rPr lang="en-IN" b="1" dirty="0">
                <a:latin typeface="Arial" panose="020B0604020202020204" pitchFamily="34" charset="0"/>
                <a:cs typeface="Arial" panose="020B0604020202020204" pitchFamily="34" charset="0"/>
              </a:rPr>
              <a:t>saddle joint </a:t>
            </a:r>
            <a:r>
              <a:rPr lang="en-IN" dirty="0">
                <a:latin typeface="Arial" panose="020B0604020202020204" pitchFamily="34" charset="0"/>
                <a:cs typeface="Arial" panose="020B0604020202020204" pitchFamily="34" charset="0"/>
              </a:rPr>
              <a:t>is a joint in which each joint surface is both convex in one plane and concave in the other, and these surfaces fit together like a rider on a saddle. </a:t>
            </a:r>
          </a:p>
          <a:p>
            <a:pPr>
              <a:lnSpc>
                <a:spcPct val="150000"/>
              </a:lnSpc>
            </a:pPr>
            <a:r>
              <a:rPr lang="en-IN" b="1" dirty="0">
                <a:latin typeface="Arial" panose="020B0604020202020204" pitchFamily="34" charset="0"/>
                <a:cs typeface="Arial" panose="020B0604020202020204" pitchFamily="34" charset="0"/>
              </a:rPr>
              <a:t>Carpometacarpal Joint of the Thumb</a:t>
            </a:r>
          </a:p>
          <a:p>
            <a:pPr>
              <a:lnSpc>
                <a:spcPct val="150000"/>
              </a:lnSpc>
            </a:pPr>
            <a:r>
              <a:rPr lang="en-IN" dirty="0">
                <a:latin typeface="Arial" panose="020B0604020202020204" pitchFamily="34" charset="0"/>
                <a:cs typeface="Arial" panose="020B0604020202020204" pitchFamily="34" charset="0"/>
              </a:rPr>
              <a:t>The carpometacarpal joint of the thumb is formed by the distal end of the carpal bone and the proximal end of the metacarpal.</a:t>
            </a:r>
          </a:p>
          <a:p>
            <a:pPr>
              <a:lnSpc>
                <a:spcPct val="150000"/>
              </a:lnSpc>
            </a:pPr>
            <a:r>
              <a:rPr lang="en-IN" dirty="0">
                <a:latin typeface="Arial" panose="020B0604020202020204" pitchFamily="34" charset="0"/>
                <a:cs typeface="Arial" panose="020B0604020202020204" pitchFamily="34" charset="0"/>
              </a:rPr>
              <a:t> The motions available are flexion/extension and abduction/adduction.</a:t>
            </a:r>
          </a:p>
        </p:txBody>
      </p:sp>
    </p:spTree>
    <p:extLst>
      <p:ext uri="{BB962C8B-B14F-4D97-AF65-F5344CB8AC3E}">
        <p14:creationId xmlns:p14="http://schemas.microsoft.com/office/powerpoint/2010/main" xmlns="" val="23372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06100"/>
            <a:ext cx="10399643" cy="907084"/>
          </a:xfrm>
        </p:spPr>
        <p:txBody>
          <a:bodyPr>
            <a:normAutofit/>
          </a:bodyPr>
          <a:lstStyle/>
          <a:p>
            <a:pPr algn="ctr"/>
            <a:r>
              <a:rPr lang="en-IN" sz="4000" dirty="0">
                <a:latin typeface="Arial" panose="020B0604020202020204" pitchFamily="34" charset="0"/>
                <a:cs typeface="Arial" panose="020B0604020202020204" pitchFamily="34" charset="0"/>
              </a:rPr>
              <a:t>Introduction </a:t>
            </a:r>
          </a:p>
        </p:txBody>
      </p:sp>
      <p:sp>
        <p:nvSpPr>
          <p:cNvPr id="3" name="Content Placeholder 2"/>
          <p:cNvSpPr>
            <a:spLocks noGrp="1"/>
          </p:cNvSpPr>
          <p:nvPr>
            <p:ph idx="1"/>
          </p:nvPr>
        </p:nvSpPr>
        <p:spPr>
          <a:xfrm>
            <a:off x="954157" y="1311965"/>
            <a:ext cx="10399643" cy="4864998"/>
          </a:xfrm>
        </p:spPr>
        <p:txBody>
          <a:bodyPr>
            <a:normAutofit/>
          </a:bodyPr>
          <a:lstStyle/>
          <a:p>
            <a:pPr>
              <a:lnSpc>
                <a:spcPct val="150000"/>
              </a:lnSpc>
            </a:pPr>
            <a:r>
              <a:rPr lang="en-IN" dirty="0">
                <a:latin typeface="Arial" panose="020B0604020202020204" pitchFamily="34" charset="0"/>
                <a:cs typeface="Arial" panose="020B0604020202020204" pitchFamily="34" charset="0"/>
              </a:rPr>
              <a:t> The joints of the human body serve functions similar to those of joints used in the construction of buildings, furniture, and machines.</a:t>
            </a:r>
          </a:p>
          <a:p>
            <a:pPr>
              <a:lnSpc>
                <a:spcPct val="150000"/>
              </a:lnSpc>
            </a:pPr>
            <a:r>
              <a:rPr lang="en-IN" dirty="0">
                <a:latin typeface="Arial" panose="020B0604020202020204" pitchFamily="34" charset="0"/>
                <a:cs typeface="Arial" panose="020B0604020202020204" pitchFamily="34" charset="0"/>
              </a:rPr>
              <a:t>Joints connect different segments together and may allow movement between those segments.</a:t>
            </a:r>
          </a:p>
          <a:p>
            <a:pPr>
              <a:lnSpc>
                <a:spcPct val="150000"/>
              </a:lnSpc>
            </a:pPr>
            <a:r>
              <a:rPr lang="en-IN" dirty="0">
                <a:latin typeface="Arial" panose="020B0604020202020204" pitchFamily="34" charset="0"/>
                <a:cs typeface="Arial" panose="020B0604020202020204" pitchFamily="34" charset="0"/>
              </a:rPr>
              <a:t>The fact that the materials used in human joints are composed of living tissue makes human joints unique. </a:t>
            </a:r>
          </a:p>
        </p:txBody>
      </p:sp>
    </p:spTree>
    <p:extLst>
      <p:ext uri="{BB962C8B-B14F-4D97-AF65-F5344CB8AC3E}">
        <p14:creationId xmlns:p14="http://schemas.microsoft.com/office/powerpoint/2010/main" xmlns="" val="27574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0406" t="13995" b="12718"/>
          <a:stretch/>
        </p:blipFill>
        <p:spPr>
          <a:xfrm>
            <a:off x="1974574" y="805017"/>
            <a:ext cx="6153091" cy="5269117"/>
          </a:xfrm>
          <a:prstGeom prst="rect">
            <a:avLst/>
          </a:prstGeom>
        </p:spPr>
      </p:pic>
    </p:spTree>
    <p:extLst>
      <p:ext uri="{BB962C8B-B14F-4D97-AF65-F5344CB8AC3E}">
        <p14:creationId xmlns:p14="http://schemas.microsoft.com/office/powerpoint/2010/main" xmlns="" val="220716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7" y="384313"/>
            <a:ext cx="10942983" cy="5792650"/>
          </a:xfrm>
        </p:spPr>
        <p:txBody>
          <a:bodyPr>
            <a:normAutofit/>
          </a:bodyPr>
          <a:lstStyle/>
          <a:p>
            <a:pPr marL="0" indent="0">
              <a:buNone/>
            </a:pPr>
            <a:endParaRPr lang="en-IN" b="1" dirty="0"/>
          </a:p>
          <a:p>
            <a:pPr>
              <a:lnSpc>
                <a:spcPct val="150000"/>
              </a:lnSpc>
            </a:pPr>
            <a:r>
              <a:rPr lang="en-IN" b="1" dirty="0" err="1">
                <a:latin typeface="Arial" panose="020B0604020202020204" pitchFamily="34" charset="0"/>
                <a:cs typeface="Arial" panose="020B0604020202020204" pitchFamily="34" charset="0"/>
              </a:rPr>
              <a:t>Triaxial</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or </a:t>
            </a:r>
            <a:r>
              <a:rPr lang="en-IN" b="1" dirty="0">
                <a:latin typeface="Arial" panose="020B0604020202020204" pitchFamily="34" charset="0"/>
                <a:cs typeface="Arial" panose="020B0604020202020204" pitchFamily="34" charset="0"/>
              </a:rPr>
              <a:t>multiaxial </a:t>
            </a:r>
            <a:r>
              <a:rPr lang="en-IN" b="1" dirty="0" err="1">
                <a:latin typeface="Arial" panose="020B0604020202020204" pitchFamily="34" charset="0"/>
                <a:cs typeface="Arial" panose="020B0604020202020204" pitchFamily="34" charset="0"/>
              </a:rPr>
              <a:t>diarthrodial</a:t>
            </a:r>
            <a:r>
              <a:rPr lang="en-IN" b="1" dirty="0">
                <a:latin typeface="Arial" panose="020B0604020202020204" pitchFamily="34" charset="0"/>
                <a:cs typeface="Arial" panose="020B0604020202020204" pitchFamily="34" charset="0"/>
              </a:rPr>
              <a:t> joints </a:t>
            </a:r>
            <a:r>
              <a:rPr lang="en-IN" dirty="0">
                <a:latin typeface="Arial" panose="020B0604020202020204" pitchFamily="34" charset="0"/>
                <a:cs typeface="Arial" panose="020B0604020202020204" pitchFamily="34" charset="0"/>
              </a:rPr>
              <a:t>are joints in which the bony components are free to move in three planes around three axes. These joints have three degrees of freedom. </a:t>
            </a:r>
          </a:p>
          <a:p>
            <a:pPr>
              <a:lnSpc>
                <a:spcPct val="150000"/>
              </a:lnSpc>
            </a:pPr>
            <a:r>
              <a:rPr lang="en-IN" dirty="0">
                <a:latin typeface="Arial" panose="020B0604020202020204" pitchFamily="34" charset="0"/>
                <a:cs typeface="Arial" panose="020B0604020202020204" pitchFamily="34" charset="0"/>
              </a:rPr>
              <a:t>Motion at these joints also may occur in oblique planes. The two types of joints in this category are </a:t>
            </a:r>
            <a:r>
              <a:rPr lang="en-IN" b="1" dirty="0">
                <a:latin typeface="Arial" panose="020B0604020202020204" pitchFamily="34" charset="0"/>
                <a:cs typeface="Arial" panose="020B0604020202020204" pitchFamily="34" charset="0"/>
              </a:rPr>
              <a:t>plane joints </a:t>
            </a:r>
            <a:r>
              <a:rPr lang="en-IN" dirty="0">
                <a:latin typeface="Arial" panose="020B0604020202020204" pitchFamily="34" charset="0"/>
                <a:cs typeface="Arial" panose="020B0604020202020204" pitchFamily="34" charset="0"/>
              </a:rPr>
              <a:t>and </a:t>
            </a:r>
            <a:r>
              <a:rPr lang="en-IN" b="1" dirty="0">
                <a:latin typeface="Arial" panose="020B0604020202020204" pitchFamily="34" charset="0"/>
                <a:cs typeface="Arial" panose="020B0604020202020204" pitchFamily="34" charset="0"/>
              </a:rPr>
              <a:t>ball-and-socket joints. </a:t>
            </a:r>
          </a:p>
        </p:txBody>
      </p:sp>
    </p:spTree>
    <p:extLst>
      <p:ext uri="{BB962C8B-B14F-4D97-AF65-F5344CB8AC3E}">
        <p14:creationId xmlns:p14="http://schemas.microsoft.com/office/powerpoint/2010/main" xmlns="" val="117454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232" y="505326"/>
            <a:ext cx="10884568" cy="5671637"/>
          </a:xfrm>
        </p:spPr>
        <p:txBody>
          <a:bodyPr/>
          <a:lstStyle/>
          <a:p>
            <a:pPr>
              <a:lnSpc>
                <a:spcPct val="150000"/>
              </a:lnSpc>
            </a:pPr>
            <a:r>
              <a:rPr lang="en-IN" b="1" dirty="0">
                <a:latin typeface="Arial" panose="020B0604020202020204" pitchFamily="34" charset="0"/>
                <a:cs typeface="Arial" panose="020B0604020202020204" pitchFamily="34" charset="0"/>
              </a:rPr>
              <a:t>Plane </a:t>
            </a:r>
            <a:r>
              <a:rPr lang="en-IN" dirty="0">
                <a:latin typeface="Arial" panose="020B0604020202020204" pitchFamily="34" charset="0"/>
                <a:cs typeface="Arial" panose="020B0604020202020204" pitchFamily="34" charset="0"/>
              </a:rPr>
              <a:t>joints have a variety of surface configurations and permit gliding between two or more bones</a:t>
            </a:r>
            <a:r>
              <a:rPr lang="en-IN" dirty="0"/>
              <a:t>.</a:t>
            </a: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These joints are found between the adjacent surfaces of the carpal bones. </a:t>
            </a:r>
          </a:p>
          <a:p>
            <a:pPr>
              <a:lnSpc>
                <a:spcPct val="150000"/>
              </a:lnSpc>
            </a:pPr>
            <a:r>
              <a:rPr lang="en-IN" dirty="0">
                <a:latin typeface="Arial" panose="020B0604020202020204" pitchFamily="34" charset="0"/>
                <a:cs typeface="Arial" panose="020B0604020202020204" pitchFamily="34" charset="0"/>
              </a:rPr>
              <a:t>The adjacent surfaces may glide on one another or rotate with regard to one another in any plane.</a:t>
            </a:r>
          </a:p>
        </p:txBody>
      </p:sp>
    </p:spTree>
    <p:extLst>
      <p:ext uri="{BB962C8B-B14F-4D97-AF65-F5344CB8AC3E}">
        <p14:creationId xmlns:p14="http://schemas.microsoft.com/office/powerpoint/2010/main" xmlns="" val="206391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484" y="457200"/>
            <a:ext cx="10788316" cy="5719763"/>
          </a:xfrm>
        </p:spPr>
        <p:txBody>
          <a:bodyPr>
            <a:normAutofit/>
          </a:bodyPr>
          <a:lstStyle/>
          <a:p>
            <a:pPr>
              <a:lnSpc>
                <a:spcPct val="150000"/>
              </a:lnSpc>
            </a:pPr>
            <a:r>
              <a:rPr lang="en-IN" b="1" dirty="0">
                <a:latin typeface="Arial" panose="020B0604020202020204" pitchFamily="34" charset="0"/>
                <a:cs typeface="Arial" panose="020B0604020202020204" pitchFamily="34" charset="0"/>
              </a:rPr>
              <a:t>Ball-and-socket joints </a:t>
            </a:r>
            <a:r>
              <a:rPr lang="en-IN" dirty="0">
                <a:latin typeface="Arial" panose="020B0604020202020204" pitchFamily="34" charset="0"/>
                <a:cs typeface="Arial" panose="020B0604020202020204" pitchFamily="34" charset="0"/>
              </a:rPr>
              <a:t>are formed by a ball-like convex</a:t>
            </a:r>
          </a:p>
          <a:p>
            <a:pPr>
              <a:lnSpc>
                <a:spcPct val="150000"/>
              </a:lnSpc>
            </a:pPr>
            <a:r>
              <a:rPr lang="en-IN" dirty="0">
                <a:latin typeface="Arial" panose="020B0604020202020204" pitchFamily="34" charset="0"/>
                <a:cs typeface="Arial" panose="020B0604020202020204" pitchFamily="34" charset="0"/>
              </a:rPr>
              <a:t>surface being fitted into a concave socket. The</a:t>
            </a:r>
          </a:p>
          <a:p>
            <a:pPr>
              <a:lnSpc>
                <a:spcPct val="150000"/>
              </a:lnSpc>
            </a:pPr>
            <a:r>
              <a:rPr lang="en-IN" dirty="0">
                <a:latin typeface="Arial" panose="020B0604020202020204" pitchFamily="34" charset="0"/>
                <a:cs typeface="Arial" panose="020B0604020202020204" pitchFamily="34" charset="0"/>
              </a:rPr>
              <a:t>motions permitted are flexion/extension, abduction/</a:t>
            </a:r>
          </a:p>
          <a:p>
            <a:pPr>
              <a:lnSpc>
                <a:spcPct val="150000"/>
              </a:lnSpc>
            </a:pPr>
            <a:r>
              <a:rPr lang="en-IN" dirty="0">
                <a:latin typeface="Arial" panose="020B0604020202020204" pitchFamily="34" charset="0"/>
                <a:cs typeface="Arial" panose="020B0604020202020204" pitchFamily="34" charset="0"/>
              </a:rPr>
              <a:t>adduction, rotation, and combinations of these movements.</a:t>
            </a:r>
          </a:p>
          <a:p>
            <a:pPr>
              <a:lnSpc>
                <a:spcPct val="150000"/>
              </a:lnSpc>
            </a:pPr>
            <a:r>
              <a:rPr lang="en-IN" dirty="0">
                <a:latin typeface="Arial" panose="020B0604020202020204" pitchFamily="34" charset="0"/>
                <a:cs typeface="Arial" panose="020B0604020202020204" pitchFamily="34" charset="0"/>
              </a:rPr>
              <a:t>The hip joint is formed by the head of the femur and a</a:t>
            </a:r>
          </a:p>
          <a:p>
            <a:pPr>
              <a:lnSpc>
                <a:spcPct val="150000"/>
              </a:lnSpc>
            </a:pPr>
            <a:r>
              <a:rPr lang="en-IN" dirty="0">
                <a:latin typeface="Arial" panose="020B0604020202020204" pitchFamily="34" charset="0"/>
                <a:cs typeface="Arial" panose="020B0604020202020204" pitchFamily="34" charset="0"/>
              </a:rPr>
              <a:t>socket called the acetabulum. </a:t>
            </a:r>
          </a:p>
        </p:txBody>
      </p:sp>
    </p:spTree>
    <p:extLst>
      <p:ext uri="{BB962C8B-B14F-4D97-AF65-F5344CB8AC3E}">
        <p14:creationId xmlns:p14="http://schemas.microsoft.com/office/powerpoint/2010/main" xmlns="" val="3974135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069" t="14521" r="50678" b="24857"/>
          <a:stretch/>
        </p:blipFill>
        <p:spPr>
          <a:xfrm>
            <a:off x="2125980" y="937260"/>
            <a:ext cx="6217920" cy="4823460"/>
          </a:xfrm>
          <a:prstGeom prst="rect">
            <a:avLst/>
          </a:prstGeom>
        </p:spPr>
      </p:pic>
    </p:spTree>
    <p:extLst>
      <p:ext uri="{BB962C8B-B14F-4D97-AF65-F5344CB8AC3E}">
        <p14:creationId xmlns:p14="http://schemas.microsoft.com/office/powerpoint/2010/main" xmlns="" val="2650773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594360"/>
            <a:ext cx="10873740" cy="5582603"/>
          </a:xfrm>
        </p:spPr>
        <p:txBody>
          <a:bodyPr/>
          <a:lstStyle/>
          <a:p>
            <a:pPr marL="0" indent="0">
              <a:lnSpc>
                <a:spcPct val="150000"/>
              </a:lnSpc>
              <a:buNone/>
            </a:pPr>
            <a:endParaRPr lang="en-IN" dirty="0"/>
          </a:p>
          <a:p>
            <a:pPr>
              <a:lnSpc>
                <a:spcPct val="150000"/>
              </a:lnSpc>
            </a:pPr>
            <a:r>
              <a:rPr lang="en-IN" dirty="0">
                <a:latin typeface="Arial" panose="020B0604020202020204" pitchFamily="34" charset="0"/>
                <a:cs typeface="Arial" panose="020B0604020202020204" pitchFamily="34" charset="0"/>
              </a:rPr>
              <a:t>The motions of the flexion/extension occur in the sagittal plane</a:t>
            </a:r>
          </a:p>
          <a:p>
            <a:pPr>
              <a:lnSpc>
                <a:spcPct val="150000"/>
              </a:lnSpc>
            </a:pPr>
            <a:r>
              <a:rPr lang="en-IN" dirty="0">
                <a:latin typeface="Arial" panose="020B0604020202020204" pitchFamily="34" charset="0"/>
                <a:cs typeface="Arial" panose="020B0604020202020204" pitchFamily="34" charset="0"/>
              </a:rPr>
              <a:t>around a coronal axis </a:t>
            </a:r>
          </a:p>
          <a:p>
            <a:pPr>
              <a:lnSpc>
                <a:spcPct val="150000"/>
              </a:lnSpc>
            </a:pPr>
            <a:r>
              <a:rPr lang="en-IN" dirty="0">
                <a:latin typeface="Arial" panose="020B0604020202020204" pitchFamily="34" charset="0"/>
                <a:cs typeface="Arial" panose="020B0604020202020204" pitchFamily="34" charset="0"/>
              </a:rPr>
              <a:t>Abduction/adduction occurs in the frontal plane around an A-P</a:t>
            </a:r>
          </a:p>
          <a:p>
            <a:pPr>
              <a:lnSpc>
                <a:spcPct val="150000"/>
              </a:lnSpc>
            </a:pPr>
            <a:r>
              <a:rPr lang="en-IN" dirty="0">
                <a:latin typeface="Arial" panose="020B0604020202020204" pitchFamily="34" charset="0"/>
                <a:cs typeface="Arial" panose="020B0604020202020204" pitchFamily="34" charset="0"/>
              </a:rPr>
              <a:t>Axis whereas rotation of the femur</a:t>
            </a:r>
          </a:p>
          <a:p>
            <a:pPr>
              <a:lnSpc>
                <a:spcPct val="150000"/>
              </a:lnSpc>
            </a:pPr>
            <a:r>
              <a:rPr lang="en-IN" dirty="0">
                <a:latin typeface="Arial" panose="020B0604020202020204" pitchFamily="34" charset="0"/>
                <a:cs typeface="Arial" panose="020B0604020202020204" pitchFamily="34" charset="0"/>
              </a:rPr>
              <a:t>occurs in the transverse plane around a longitudinal axis. </a:t>
            </a:r>
          </a:p>
        </p:txBody>
      </p:sp>
    </p:spTree>
    <p:extLst>
      <p:ext uri="{BB962C8B-B14F-4D97-AF65-F5344CB8AC3E}">
        <p14:creationId xmlns:p14="http://schemas.microsoft.com/office/powerpoint/2010/main" xmlns="" val="2407304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latin typeface="Arial" panose="020B0604020202020204" pitchFamily="34" charset="0"/>
                <a:cs typeface="Arial" panose="020B0604020202020204" pitchFamily="34" charset="0"/>
              </a:rPr>
              <a:t>Joint Function </a:t>
            </a:r>
          </a:p>
        </p:txBody>
      </p:sp>
      <p:sp>
        <p:nvSpPr>
          <p:cNvPr id="3" name="Content Placeholder 2"/>
          <p:cNvSpPr>
            <a:spLocks noGrp="1"/>
          </p:cNvSpPr>
          <p:nvPr>
            <p:ph idx="1"/>
          </p:nvPr>
        </p:nvSpPr>
        <p:spPr>
          <a:xfrm>
            <a:off x="662609" y="1219200"/>
            <a:ext cx="10691191" cy="4957763"/>
          </a:xfrm>
        </p:spPr>
        <p:txBody>
          <a:bodyPr/>
          <a:lstStyle/>
          <a:p>
            <a:r>
              <a:rPr lang="en-IN" dirty="0">
                <a:latin typeface="Arial" panose="020B0604020202020204" pitchFamily="34" charset="0"/>
                <a:cs typeface="Arial" panose="020B0604020202020204" pitchFamily="34" charset="0"/>
              </a:rPr>
              <a:t>Kinematic chains </a:t>
            </a:r>
          </a:p>
          <a:p>
            <a:r>
              <a:rPr lang="en-IN" dirty="0">
                <a:latin typeface="Arial" panose="020B0604020202020204" pitchFamily="34" charset="0"/>
                <a:cs typeface="Arial" panose="020B0604020202020204" pitchFamily="34" charset="0"/>
              </a:rPr>
              <a:t>Open kinematic chain &amp; closed kinematic chain </a:t>
            </a:r>
          </a:p>
          <a:p>
            <a:pPr>
              <a:lnSpc>
                <a:spcPct val="150000"/>
              </a:lnSpc>
            </a:pPr>
            <a:r>
              <a:rPr lang="en-IN" dirty="0">
                <a:latin typeface="Arial" panose="020B0604020202020204" pitchFamily="34" charset="0"/>
                <a:cs typeface="Arial" panose="020B0604020202020204" pitchFamily="34" charset="0"/>
              </a:rPr>
              <a:t>In an </a:t>
            </a:r>
            <a:r>
              <a:rPr lang="en-IN" b="1" dirty="0">
                <a:latin typeface="Arial" panose="020B0604020202020204" pitchFamily="34" charset="0"/>
                <a:cs typeface="Arial" panose="020B0604020202020204" pitchFamily="34" charset="0"/>
              </a:rPr>
              <a:t>open kinematic chain</a:t>
            </a:r>
            <a:r>
              <a:rPr lang="en-IN" dirty="0">
                <a:latin typeface="Arial" panose="020B0604020202020204" pitchFamily="34" charset="0"/>
                <a:cs typeface="Arial" panose="020B0604020202020204" pitchFamily="34" charset="0"/>
              </a:rPr>
              <a:t>, the distal end of the chain is free to move, and one joint can move independently of others in the chain. When both the proximal and the distal ends of the chain remain fixed, it creates a closed system or </a:t>
            </a:r>
            <a:r>
              <a:rPr lang="en-IN" b="1" dirty="0">
                <a:latin typeface="Arial" panose="020B0604020202020204" pitchFamily="34" charset="0"/>
                <a:cs typeface="Arial" panose="020B0604020202020204" pitchFamily="34" charset="0"/>
              </a:rPr>
              <a:t>closed kinematic chain.</a:t>
            </a:r>
          </a:p>
        </p:txBody>
      </p:sp>
    </p:spTree>
    <p:extLst>
      <p:ext uri="{BB962C8B-B14F-4D97-AF65-F5344CB8AC3E}">
        <p14:creationId xmlns:p14="http://schemas.microsoft.com/office/powerpoint/2010/main" xmlns="" val="1136763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srcRect l="50000" t="10123" r="2433" b="35361"/>
          <a:stretch/>
        </p:blipFill>
        <p:spPr>
          <a:xfrm>
            <a:off x="2398644" y="987348"/>
            <a:ext cx="6612834" cy="5531297"/>
          </a:xfrm>
          <a:prstGeom prst="rect">
            <a:avLst/>
          </a:prstGeom>
        </p:spPr>
      </p:pic>
    </p:spTree>
    <p:extLst>
      <p:ext uri="{BB962C8B-B14F-4D97-AF65-F5344CB8AC3E}">
        <p14:creationId xmlns:p14="http://schemas.microsoft.com/office/powerpoint/2010/main" xmlns="" val="389800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latin typeface="Arial" panose="020B0604020202020204" pitchFamily="34" charset="0"/>
                <a:cs typeface="Arial" panose="020B0604020202020204" pitchFamily="34" charset="0"/>
              </a:rPr>
              <a:t>Range of Motion</a:t>
            </a:r>
          </a:p>
        </p:txBody>
      </p:sp>
      <p:sp>
        <p:nvSpPr>
          <p:cNvPr id="3" name="Content Placeholder 2"/>
          <p:cNvSpPr>
            <a:spLocks noGrp="1"/>
          </p:cNvSpPr>
          <p:nvPr>
            <p:ph idx="1"/>
          </p:nvPr>
        </p:nvSpPr>
        <p:spPr/>
        <p:txBody>
          <a:bodyPr/>
          <a:lstStyle/>
          <a:p>
            <a:pPr>
              <a:lnSpc>
                <a:spcPct val="150000"/>
              </a:lnSpc>
            </a:pPr>
            <a:r>
              <a:rPr lang="en-IN" dirty="0">
                <a:latin typeface="Arial" panose="020B0604020202020204" pitchFamily="34" charset="0"/>
                <a:cs typeface="Arial" panose="020B0604020202020204" pitchFamily="34" charset="0"/>
              </a:rPr>
              <a:t>The normal </a:t>
            </a:r>
            <a:r>
              <a:rPr lang="en-IN" b="1" dirty="0">
                <a:latin typeface="Arial" panose="020B0604020202020204" pitchFamily="34" charset="0"/>
                <a:cs typeface="Arial" panose="020B0604020202020204" pitchFamily="34" charset="0"/>
              </a:rPr>
              <a:t>ROM </a:t>
            </a:r>
            <a:r>
              <a:rPr lang="en-IN" dirty="0">
                <a:latin typeface="Arial" panose="020B0604020202020204" pitchFamily="34" charset="0"/>
                <a:cs typeface="Arial" panose="020B0604020202020204" pitchFamily="34" charset="0"/>
              </a:rPr>
              <a:t>of a joint is sometimes called the anatomic or physiologic </a:t>
            </a:r>
            <a:r>
              <a:rPr lang="en-IN" b="1" dirty="0">
                <a:latin typeface="Arial" panose="020B0604020202020204" pitchFamily="34" charset="0"/>
                <a:cs typeface="Arial" panose="020B0604020202020204" pitchFamily="34" charset="0"/>
              </a:rPr>
              <a:t>ROM</a:t>
            </a:r>
            <a:r>
              <a:rPr lang="en-IN" dirty="0">
                <a:latin typeface="Arial" panose="020B0604020202020204" pitchFamily="34" charset="0"/>
                <a:cs typeface="Arial" panose="020B0604020202020204" pitchFamily="34" charset="0"/>
              </a:rPr>
              <a:t>, referring to the amount of motion available to a joint within the anatomic limits of the joint structure. </a:t>
            </a:r>
          </a:p>
          <a:p>
            <a:pPr>
              <a:lnSpc>
                <a:spcPct val="150000"/>
              </a:lnSpc>
            </a:pPr>
            <a:r>
              <a:rPr lang="en-IN" dirty="0">
                <a:latin typeface="Arial" panose="020B0604020202020204" pitchFamily="34" charset="0"/>
                <a:cs typeface="Arial" panose="020B0604020202020204" pitchFamily="34" charset="0"/>
              </a:rPr>
              <a:t>The sensation experienced by the examiner performing passive physiologic movements at each joint is referred to as the </a:t>
            </a:r>
            <a:r>
              <a:rPr lang="en-IN" b="1" dirty="0">
                <a:latin typeface="Arial" panose="020B0604020202020204" pitchFamily="34" charset="0"/>
                <a:cs typeface="Arial" panose="020B0604020202020204" pitchFamily="34" charset="0"/>
              </a:rPr>
              <a:t>end-feel.</a:t>
            </a:r>
          </a:p>
        </p:txBody>
      </p:sp>
    </p:spTree>
    <p:extLst>
      <p:ext uri="{BB962C8B-B14F-4D97-AF65-F5344CB8AC3E}">
        <p14:creationId xmlns:p14="http://schemas.microsoft.com/office/powerpoint/2010/main" xmlns="" val="3227609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7" y="556591"/>
            <a:ext cx="10942983" cy="5620372"/>
          </a:xfrm>
        </p:spPr>
        <p:txBody>
          <a:bodyPr/>
          <a:lstStyle/>
          <a:p>
            <a:pPr>
              <a:lnSpc>
                <a:spcPct val="150000"/>
              </a:lnSpc>
            </a:pP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When a ROM exceeds the normal limits, the joint is hypermobile. When the ROM is less than what would normally be permitted by the structure, the joint is hypo mobile. </a:t>
            </a:r>
          </a:p>
        </p:txBody>
      </p:sp>
    </p:spTree>
    <p:extLst>
      <p:ext uri="{BB962C8B-B14F-4D97-AF65-F5344CB8AC3E}">
        <p14:creationId xmlns:p14="http://schemas.microsoft.com/office/powerpoint/2010/main" xmlns="" val="314788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610" y="365760"/>
            <a:ext cx="11045190" cy="5811203"/>
          </a:xfrm>
        </p:spPr>
        <p:txBody>
          <a:bodyPr/>
          <a:lstStyle/>
          <a:p>
            <a:pPr>
              <a:lnSpc>
                <a:spcPct val="150000"/>
              </a:lnSpc>
            </a:pP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The fact that the materials used in human joints are composed of living tissue makes human joints unique. </a:t>
            </a:r>
          </a:p>
          <a:p>
            <a:pPr>
              <a:lnSpc>
                <a:spcPct val="150000"/>
              </a:lnSpc>
            </a:pPr>
            <a:r>
              <a:rPr lang="en-IN" dirty="0">
                <a:latin typeface="Arial" panose="020B0604020202020204" pitchFamily="34" charset="0"/>
                <a:cs typeface="Arial" panose="020B0604020202020204" pitchFamily="34" charset="0"/>
              </a:rPr>
              <a:t>Joint designs in the human body vary from simple to complex. Simple human joints usually have stability as a primary function; the more complex joints usually have mobility as a primary function. </a:t>
            </a:r>
          </a:p>
        </p:txBody>
      </p:sp>
    </p:spTree>
    <p:extLst>
      <p:ext uri="{BB962C8B-B14F-4D97-AF65-F5344CB8AC3E}">
        <p14:creationId xmlns:p14="http://schemas.microsoft.com/office/powerpoint/2010/main" xmlns="" val="132896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a:latin typeface="Arial" panose="020B0604020202020204" pitchFamily="34" charset="0"/>
                <a:cs typeface="Arial" panose="020B0604020202020204" pitchFamily="34" charset="0"/>
              </a:rPr>
              <a:t>Osteokinematics</a:t>
            </a:r>
            <a:endParaRPr lang="en-IN"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IN" dirty="0">
                <a:latin typeface="Arial" panose="020B0604020202020204" pitchFamily="34" charset="0"/>
                <a:cs typeface="Arial" panose="020B0604020202020204" pitchFamily="34" charset="0"/>
              </a:rPr>
              <a:t>refers to the rotary movement of the bones in space during physiological joint motion.</a:t>
            </a:r>
          </a:p>
          <a:p>
            <a:pPr>
              <a:lnSpc>
                <a:spcPct val="150000"/>
              </a:lnSpc>
            </a:pPr>
            <a:r>
              <a:rPr lang="en-IN" dirty="0">
                <a:latin typeface="Arial" panose="020B0604020202020204" pitchFamily="34" charset="0"/>
                <a:cs typeface="Arial" panose="020B0604020202020204" pitchFamily="34" charset="0"/>
              </a:rPr>
              <a:t>These are the observable movements of the bony levers in the sagittal, frontal, and transverse planes that occur at joints. </a:t>
            </a:r>
          </a:p>
        </p:txBody>
      </p:sp>
    </p:spTree>
    <p:extLst>
      <p:ext uri="{BB962C8B-B14F-4D97-AF65-F5344CB8AC3E}">
        <p14:creationId xmlns:p14="http://schemas.microsoft.com/office/powerpoint/2010/main" xmlns="" val="1511076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a:latin typeface="Arial" panose="020B0604020202020204" pitchFamily="34" charset="0"/>
                <a:cs typeface="Arial" panose="020B0604020202020204" pitchFamily="34" charset="0"/>
              </a:rPr>
              <a:t>Arthrokinematics</a:t>
            </a:r>
            <a:endParaRPr lang="en-IN"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IN" dirty="0">
                <a:latin typeface="Arial" panose="020B0604020202020204" pitchFamily="34" charset="0"/>
                <a:cs typeface="Arial" panose="020B0604020202020204" pitchFamily="34" charset="0"/>
              </a:rPr>
              <a:t>Physiological joint motion involves rotation of bony segments (</a:t>
            </a:r>
            <a:r>
              <a:rPr lang="en-IN" dirty="0" err="1">
                <a:latin typeface="Arial" panose="020B0604020202020204" pitchFamily="34" charset="0"/>
                <a:cs typeface="Arial" panose="020B0604020202020204" pitchFamily="34" charset="0"/>
              </a:rPr>
              <a:t>osteokinematics</a:t>
            </a:r>
            <a:r>
              <a:rPr lang="en-IN" dirty="0">
                <a:latin typeface="Arial" panose="020B0604020202020204" pitchFamily="34" charset="0"/>
                <a:cs typeface="Arial" panose="020B0604020202020204" pitchFamily="34" charset="0"/>
              </a:rPr>
              <a:t>) as well as motion of the joint surfaces in relation to another. </a:t>
            </a:r>
          </a:p>
          <a:p>
            <a:pPr>
              <a:lnSpc>
                <a:spcPct val="150000"/>
              </a:lnSpc>
            </a:pPr>
            <a:r>
              <a:rPr lang="en-IN" dirty="0">
                <a:latin typeface="Arial" panose="020B0604020202020204" pitchFamily="34" charset="0"/>
                <a:cs typeface="Arial" panose="020B0604020202020204" pitchFamily="34" charset="0"/>
              </a:rPr>
              <a:t>The terms roll, slide, and spin are used to describe the type of motion that the moving part performs. </a:t>
            </a:r>
          </a:p>
        </p:txBody>
      </p:sp>
    </p:spTree>
    <p:extLst>
      <p:ext uri="{BB962C8B-B14F-4D97-AF65-F5344CB8AC3E}">
        <p14:creationId xmlns:p14="http://schemas.microsoft.com/office/powerpoint/2010/main" xmlns="" val="1069432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26" y="384313"/>
            <a:ext cx="10889974" cy="5792650"/>
          </a:xfrm>
        </p:spPr>
        <p:txBody>
          <a:bodyPr/>
          <a:lstStyle/>
          <a:p>
            <a:pPr>
              <a:lnSpc>
                <a:spcPct val="150000"/>
              </a:lnSpc>
            </a:pP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A roll refers to the rolling of one joint surface on another, as in a tire rolling on the road. In the knee, the femoral condyles roll on the fixed </a:t>
            </a:r>
            <a:r>
              <a:rPr lang="en-IN" dirty="0" err="1">
                <a:latin typeface="Arial" panose="020B0604020202020204" pitchFamily="34" charset="0"/>
                <a:cs typeface="Arial" panose="020B0604020202020204" pitchFamily="34" charset="0"/>
              </a:rPr>
              <a:t>tibial</a:t>
            </a:r>
            <a:r>
              <a:rPr lang="en-IN" dirty="0">
                <a:latin typeface="Arial" panose="020B0604020202020204" pitchFamily="34" charset="0"/>
                <a:cs typeface="Arial" panose="020B0604020202020204" pitchFamily="34" charset="0"/>
              </a:rPr>
              <a:t> surface during the initial stages of knee flexion or extension in standing. </a:t>
            </a:r>
          </a:p>
        </p:txBody>
      </p:sp>
    </p:spTree>
    <p:extLst>
      <p:ext uri="{BB962C8B-B14F-4D97-AF65-F5344CB8AC3E}">
        <p14:creationId xmlns:p14="http://schemas.microsoft.com/office/powerpoint/2010/main" xmlns="" val="1523447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87" y="516835"/>
            <a:ext cx="10823713" cy="5660128"/>
          </a:xfrm>
        </p:spPr>
        <p:txBody>
          <a:bodyPr/>
          <a:lstStyle/>
          <a:p>
            <a:pPr>
              <a:lnSpc>
                <a:spcPct val="150000"/>
              </a:lnSpc>
            </a:pPr>
            <a:r>
              <a:rPr lang="en-IN" dirty="0">
                <a:latin typeface="Arial" panose="020B0604020202020204" pitchFamily="34" charset="0"/>
                <a:cs typeface="Arial" panose="020B0604020202020204" pitchFamily="34" charset="0"/>
              </a:rPr>
              <a:t>Sliding, which is a pure </a:t>
            </a:r>
            <a:r>
              <a:rPr lang="en-IN" dirty="0" err="1">
                <a:latin typeface="Arial" panose="020B0604020202020204" pitchFamily="34" charset="0"/>
                <a:cs typeface="Arial" panose="020B0604020202020204" pitchFamily="34" charset="0"/>
              </a:rPr>
              <a:t>translatory</a:t>
            </a:r>
            <a:r>
              <a:rPr lang="en-IN" dirty="0">
                <a:latin typeface="Arial" panose="020B0604020202020204" pitchFamily="34" charset="0"/>
                <a:cs typeface="Arial" panose="020B0604020202020204" pitchFamily="34" charset="0"/>
              </a:rPr>
              <a:t> motion, refers to the gliding of one component over another, as when a braked wheel skids. </a:t>
            </a:r>
          </a:p>
          <a:p>
            <a:pPr>
              <a:lnSpc>
                <a:spcPct val="150000"/>
              </a:lnSpc>
            </a:pPr>
            <a:r>
              <a:rPr lang="en-IN" dirty="0">
                <a:latin typeface="Arial" panose="020B0604020202020204" pitchFamily="34" charset="0"/>
                <a:cs typeface="Arial" panose="020B0604020202020204" pitchFamily="34" charset="0"/>
              </a:rPr>
              <a:t>The same point on the sliding surface moves over changing points of contact in the fixed component.  </a:t>
            </a:r>
          </a:p>
        </p:txBody>
      </p:sp>
    </p:spTree>
    <p:extLst>
      <p:ext uri="{BB962C8B-B14F-4D97-AF65-F5344CB8AC3E}">
        <p14:creationId xmlns:p14="http://schemas.microsoft.com/office/powerpoint/2010/main" xmlns="" val="3169041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10744200" cy="5567363"/>
          </a:xfrm>
        </p:spPr>
        <p:txBody>
          <a:bodyPr/>
          <a:lstStyle/>
          <a:p>
            <a:pPr>
              <a:lnSpc>
                <a:spcPct val="150000"/>
              </a:lnSpc>
            </a:pPr>
            <a:r>
              <a:rPr lang="en-IN" dirty="0">
                <a:latin typeface="Arial" panose="020B0604020202020204" pitchFamily="34" charset="0"/>
                <a:cs typeface="Arial" panose="020B0604020202020204" pitchFamily="34" charset="0"/>
              </a:rPr>
              <a:t>Spin refers to a rotation of the movable component, as when a top spins.</a:t>
            </a:r>
          </a:p>
          <a:p>
            <a:pPr>
              <a:lnSpc>
                <a:spcPct val="150000"/>
              </a:lnSpc>
            </a:pPr>
            <a:r>
              <a:rPr lang="en-IN" dirty="0">
                <a:latin typeface="Arial" panose="020B0604020202020204" pitchFamily="34" charset="0"/>
                <a:cs typeface="Arial" panose="020B0604020202020204" pitchFamily="34" charset="0"/>
              </a:rPr>
              <a:t>Spin is a pure rotary motion.</a:t>
            </a:r>
          </a:p>
          <a:p>
            <a:pPr>
              <a:lnSpc>
                <a:spcPct val="150000"/>
              </a:lnSpc>
            </a:pPr>
            <a:r>
              <a:rPr lang="en-IN" dirty="0">
                <a:latin typeface="Arial" panose="020B0604020202020204" pitchFamily="34" charset="0"/>
                <a:cs typeface="Arial" panose="020B0604020202020204" pitchFamily="34" charset="0"/>
              </a:rPr>
              <a:t> The point of contact changes for the moving component but not for the fixed.</a:t>
            </a:r>
          </a:p>
        </p:txBody>
      </p:sp>
    </p:spTree>
    <p:extLst>
      <p:ext uri="{BB962C8B-B14F-4D97-AF65-F5344CB8AC3E}">
        <p14:creationId xmlns:p14="http://schemas.microsoft.com/office/powerpoint/2010/main" xmlns="" val="1781588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8794" t="12741"/>
          <a:stretch/>
        </p:blipFill>
        <p:spPr>
          <a:xfrm>
            <a:off x="3207027" y="318723"/>
            <a:ext cx="4717774" cy="6161589"/>
          </a:xfrm>
          <a:prstGeom prst="rect">
            <a:avLst/>
          </a:prstGeom>
        </p:spPr>
      </p:pic>
    </p:spTree>
    <p:extLst>
      <p:ext uri="{BB962C8B-B14F-4D97-AF65-F5344CB8AC3E}">
        <p14:creationId xmlns:p14="http://schemas.microsoft.com/office/powerpoint/2010/main" xmlns="" val="3566362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265042"/>
            <a:ext cx="11357113" cy="6281531"/>
          </a:xfrm>
        </p:spPr>
        <p:txBody>
          <a:bodyPr>
            <a:normAutofit/>
          </a:bodyPr>
          <a:lstStyle/>
          <a:p>
            <a:pPr>
              <a:lnSpc>
                <a:spcPct val="150000"/>
              </a:lnSpc>
            </a:pPr>
            <a:r>
              <a:rPr lang="en-IN" dirty="0">
                <a:latin typeface="Arial" panose="020B0604020202020204" pitchFamily="34" charset="0"/>
                <a:cs typeface="Arial" panose="020B0604020202020204" pitchFamily="34" charset="0"/>
              </a:rPr>
              <a:t>The types of </a:t>
            </a:r>
            <a:r>
              <a:rPr lang="en-IN" dirty="0" err="1">
                <a:latin typeface="Arial" panose="020B0604020202020204" pitchFamily="34" charset="0"/>
                <a:cs typeface="Arial" panose="020B0604020202020204" pitchFamily="34" charset="0"/>
              </a:rPr>
              <a:t>arthrokinematic</a:t>
            </a:r>
            <a:r>
              <a:rPr lang="en-IN" dirty="0">
                <a:latin typeface="Arial" panose="020B0604020202020204" pitchFamily="34" charset="0"/>
                <a:cs typeface="Arial" panose="020B0604020202020204" pitchFamily="34" charset="0"/>
              </a:rPr>
              <a:t> motion that occur at a particular joint depend on the shape of the articulating surfaces.</a:t>
            </a:r>
          </a:p>
          <a:p>
            <a:pPr>
              <a:lnSpc>
                <a:spcPct val="150000"/>
              </a:lnSpc>
            </a:pPr>
            <a:r>
              <a:rPr lang="en-IN" dirty="0">
                <a:latin typeface="Arial" panose="020B0604020202020204" pitchFamily="34" charset="0"/>
                <a:cs typeface="Arial" panose="020B0604020202020204" pitchFamily="34" charset="0"/>
              </a:rPr>
              <a:t>When a concave articulating surface is moving on a stable convex surface, sliding typically is considered to occur in the </a:t>
            </a:r>
            <a:r>
              <a:rPr lang="en-IN" i="1" dirty="0">
                <a:latin typeface="Arial" panose="020B0604020202020204" pitchFamily="34" charset="0"/>
                <a:cs typeface="Arial" panose="020B0604020202020204" pitchFamily="34" charset="0"/>
              </a:rPr>
              <a:t>same direction </a:t>
            </a:r>
            <a:r>
              <a:rPr lang="en-IN" dirty="0">
                <a:latin typeface="Arial" panose="020B0604020202020204" pitchFamily="34" charset="0"/>
                <a:cs typeface="Arial" panose="020B0604020202020204" pitchFamily="34" charset="0"/>
              </a:rPr>
              <a:t>as motion of the bony lever.</a:t>
            </a:r>
          </a:p>
          <a:p>
            <a:pPr>
              <a:lnSpc>
                <a:spcPct val="150000"/>
              </a:lnSpc>
            </a:pPr>
            <a:r>
              <a:rPr lang="en-IN" dirty="0">
                <a:latin typeface="Arial" panose="020B0604020202020204" pitchFamily="34" charset="0"/>
                <a:cs typeface="Arial" panose="020B0604020202020204" pitchFamily="34" charset="0"/>
              </a:rPr>
              <a:t>When a convex joint surface moves on a concave surface, the bone typically rolls in one direction and glides in the </a:t>
            </a:r>
            <a:r>
              <a:rPr lang="en-IN" i="1" dirty="0">
                <a:latin typeface="Arial" panose="020B0604020202020204" pitchFamily="34" charset="0"/>
                <a:cs typeface="Arial" panose="020B0604020202020204" pitchFamily="34" charset="0"/>
              </a:rPr>
              <a:t>opposite direction </a:t>
            </a:r>
            <a:r>
              <a:rPr lang="en-IN" dirty="0">
                <a:latin typeface="Arial" panose="020B0604020202020204" pitchFamily="34" charset="0"/>
                <a:cs typeface="Arial" panose="020B0604020202020204" pitchFamily="34" charset="0"/>
              </a:rPr>
              <a:t>in order to maintain optimum contact.</a:t>
            </a:r>
          </a:p>
          <a:p>
            <a:pPr>
              <a:lnSpc>
                <a:spcPct val="150000"/>
              </a:lnSpc>
            </a:pPr>
            <a:r>
              <a:rPr lang="en-IN" dirty="0">
                <a:latin typeface="Arial" panose="020B0604020202020204" pitchFamily="34" charset="0"/>
                <a:cs typeface="Arial" panose="020B0604020202020204" pitchFamily="34" charset="0"/>
              </a:rPr>
              <a:t>This is known as the </a:t>
            </a:r>
            <a:r>
              <a:rPr lang="en-IN" b="1" dirty="0">
                <a:latin typeface="Arial" panose="020B0604020202020204" pitchFamily="34" charset="0"/>
                <a:cs typeface="Arial" panose="020B0604020202020204" pitchFamily="34" charset="0"/>
              </a:rPr>
              <a:t>convex-concave rule.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16260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837" t="7308" r="49137" b="25851"/>
          <a:stretch/>
        </p:blipFill>
        <p:spPr>
          <a:xfrm>
            <a:off x="3021495" y="424070"/>
            <a:ext cx="5088835" cy="5393783"/>
          </a:xfrm>
          <a:prstGeom prst="rect">
            <a:avLst/>
          </a:prstGeom>
        </p:spPr>
      </p:pic>
    </p:spTree>
    <p:extLst>
      <p:ext uri="{BB962C8B-B14F-4D97-AF65-F5344CB8AC3E}">
        <p14:creationId xmlns:p14="http://schemas.microsoft.com/office/powerpoint/2010/main" xmlns="" val="835129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53" t="56160"/>
          <a:stretch/>
        </p:blipFill>
        <p:spPr>
          <a:xfrm>
            <a:off x="2358886" y="1061893"/>
            <a:ext cx="7407965" cy="4719513"/>
          </a:xfrm>
          <a:prstGeom prst="rect">
            <a:avLst/>
          </a:prstGeom>
        </p:spPr>
      </p:pic>
    </p:spTree>
    <p:extLst>
      <p:ext uri="{BB962C8B-B14F-4D97-AF65-F5344CB8AC3E}">
        <p14:creationId xmlns:p14="http://schemas.microsoft.com/office/powerpoint/2010/main" xmlns="" val="3475680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10744200" cy="5872163"/>
          </a:xfrm>
        </p:spPr>
        <p:txBody>
          <a:bodyPr/>
          <a:lstStyle/>
          <a:p>
            <a:pPr>
              <a:lnSpc>
                <a:spcPct val="150000"/>
              </a:lnSpc>
            </a:pPr>
            <a:r>
              <a:rPr lang="en-IN" dirty="0">
                <a:latin typeface="Arial" panose="020B0604020202020204" pitchFamily="34" charset="0"/>
                <a:cs typeface="Arial" panose="020B0604020202020204" pitchFamily="34" charset="0"/>
              </a:rPr>
              <a:t>For articular surfaces to be free to move in the appropriate direction (</a:t>
            </a:r>
            <a:r>
              <a:rPr lang="en-IN" dirty="0" err="1">
                <a:latin typeface="Arial" panose="020B0604020202020204" pitchFamily="34" charset="0"/>
                <a:cs typeface="Arial" panose="020B0604020202020204" pitchFamily="34" charset="0"/>
              </a:rPr>
              <a:t>arthrokinematics</a:t>
            </a:r>
            <a:r>
              <a:rPr lang="en-IN" dirty="0">
                <a:latin typeface="Arial" panose="020B0604020202020204" pitchFamily="34" charset="0"/>
                <a:cs typeface="Arial" panose="020B0604020202020204" pitchFamily="34" charset="0"/>
              </a:rPr>
              <a:t>) as the bony lever rotates (</a:t>
            </a:r>
            <a:r>
              <a:rPr lang="en-IN" dirty="0" err="1">
                <a:latin typeface="Arial" panose="020B0604020202020204" pitchFamily="34" charset="0"/>
                <a:cs typeface="Arial" panose="020B0604020202020204" pitchFamily="34" charset="0"/>
              </a:rPr>
              <a:t>osteokinematics</a:t>
            </a:r>
            <a:r>
              <a:rPr lang="en-IN" dirty="0">
                <a:latin typeface="Arial" panose="020B0604020202020204" pitchFamily="34" charset="0"/>
                <a:cs typeface="Arial" panose="020B0604020202020204" pitchFamily="34" charset="0"/>
              </a:rPr>
              <a:t>), the joint must have a certain amount of </a:t>
            </a:r>
            <a:r>
              <a:rPr lang="en-IN" b="1" dirty="0">
                <a:latin typeface="Arial" panose="020B0604020202020204" pitchFamily="34" charset="0"/>
                <a:cs typeface="Arial" panose="020B0604020202020204" pitchFamily="34" charset="0"/>
              </a:rPr>
              <a:t>“joint play.”</a:t>
            </a:r>
          </a:p>
          <a:p>
            <a:pPr>
              <a:lnSpc>
                <a:spcPct val="150000"/>
              </a:lnSpc>
            </a:pP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This freedom of movement of one articular surface on another can be tested by an examiner when the joint is in a </a:t>
            </a:r>
            <a:r>
              <a:rPr lang="en-IN" b="1" dirty="0">
                <a:latin typeface="Arial" panose="020B0604020202020204" pitchFamily="34" charset="0"/>
                <a:cs typeface="Arial" panose="020B0604020202020204" pitchFamily="34" charset="0"/>
              </a:rPr>
              <a:t>loose-packed </a:t>
            </a:r>
            <a:r>
              <a:rPr lang="en-IN" dirty="0">
                <a:latin typeface="Arial" panose="020B0604020202020204" pitchFamily="34" charset="0"/>
                <a:cs typeface="Arial" panose="020B0604020202020204" pitchFamily="34" charset="0"/>
              </a:rPr>
              <a:t>position. </a:t>
            </a:r>
          </a:p>
        </p:txBody>
      </p:sp>
    </p:spTree>
    <p:extLst>
      <p:ext uri="{BB962C8B-B14F-4D97-AF65-F5344CB8AC3E}">
        <p14:creationId xmlns:p14="http://schemas.microsoft.com/office/powerpoint/2010/main" xmlns="" val="296447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
            <a:ext cx="11315700" cy="5909310"/>
          </a:xfrm>
        </p:spPr>
        <p:txBody>
          <a:bodyPr/>
          <a:lstStyle/>
          <a:p>
            <a:pPr>
              <a:lnSpc>
                <a:spcPct val="150000"/>
              </a:lnSpc>
            </a:pP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In the traditional method of joint classification, the joints  are divided into two broad categories on the basis of the type of materials and the methods used to unite the bony components. </a:t>
            </a:r>
          </a:p>
          <a:p>
            <a:pPr>
              <a:lnSpc>
                <a:spcPct val="150000"/>
              </a:lnSpc>
            </a:pPr>
            <a:r>
              <a:rPr lang="en-IN" b="1" dirty="0">
                <a:latin typeface="Arial" panose="020B0604020202020204" pitchFamily="34" charset="0"/>
                <a:cs typeface="Arial" panose="020B0604020202020204" pitchFamily="34" charset="0"/>
              </a:rPr>
              <a:t>The two broad categories of arthroses are synarthroses (non-synovial joints) and diarthroses (synovial joints).  </a:t>
            </a:r>
          </a:p>
          <a:p>
            <a:endParaRPr lang="en-IN" dirty="0"/>
          </a:p>
        </p:txBody>
      </p:sp>
    </p:spTree>
    <p:extLst>
      <p:ext uri="{BB962C8B-B14F-4D97-AF65-F5344CB8AC3E}">
        <p14:creationId xmlns:p14="http://schemas.microsoft.com/office/powerpoint/2010/main" xmlns="" val="4238614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348" y="477078"/>
            <a:ext cx="10757452" cy="5699885"/>
          </a:xfrm>
        </p:spPr>
        <p:txBody>
          <a:bodyPr/>
          <a:lstStyle/>
          <a:p>
            <a:pPr>
              <a:lnSpc>
                <a:spcPct val="150000"/>
              </a:lnSpc>
            </a:pPr>
            <a:r>
              <a:rPr lang="en-IN" dirty="0">
                <a:latin typeface="Arial" panose="020B0604020202020204" pitchFamily="34" charset="0"/>
                <a:cs typeface="Arial" panose="020B0604020202020204" pitchFamily="34" charset="0"/>
              </a:rPr>
              <a:t>All synovial joints have a </a:t>
            </a:r>
            <a:r>
              <a:rPr lang="en-IN" b="1" dirty="0">
                <a:latin typeface="Arial" panose="020B0604020202020204" pitchFamily="34" charset="0"/>
                <a:cs typeface="Arial" panose="020B0604020202020204" pitchFamily="34" charset="0"/>
              </a:rPr>
              <a:t>close-packed </a:t>
            </a:r>
            <a:r>
              <a:rPr lang="en-IN" dirty="0">
                <a:latin typeface="Arial" panose="020B0604020202020204" pitchFamily="34" charset="0"/>
                <a:cs typeface="Arial" panose="020B0604020202020204" pitchFamily="34" charset="0"/>
              </a:rPr>
              <a:t>position in which the joint surfaces are maximally congruent and the ligaments and capsule are maximally taut.</a:t>
            </a:r>
          </a:p>
          <a:p>
            <a:pPr>
              <a:lnSpc>
                <a:spcPct val="150000"/>
              </a:lnSpc>
            </a:pPr>
            <a:r>
              <a:rPr lang="en-IN" dirty="0">
                <a:latin typeface="Arial" panose="020B0604020202020204" pitchFamily="34" charset="0"/>
                <a:cs typeface="Arial" panose="020B0604020202020204" pitchFamily="34" charset="0"/>
              </a:rPr>
              <a:t> The close packed position is usually at the extreme end of a ROM.</a:t>
            </a:r>
          </a:p>
        </p:txBody>
      </p:sp>
    </p:spTree>
    <p:extLst>
      <p:ext uri="{BB962C8B-B14F-4D97-AF65-F5344CB8AC3E}">
        <p14:creationId xmlns:p14="http://schemas.microsoft.com/office/powerpoint/2010/main" xmlns="" val="3870205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2" y="259107"/>
            <a:ext cx="10293626" cy="695049"/>
          </a:xfrm>
        </p:spPr>
        <p:txBody>
          <a:bodyPr/>
          <a:lstStyle/>
          <a:p>
            <a:r>
              <a:rPr lang="en-IN" dirty="0">
                <a:latin typeface="Arial" panose="020B0604020202020204" pitchFamily="34" charset="0"/>
                <a:cs typeface="Arial" panose="020B0604020202020204" pitchFamily="34" charset="0"/>
              </a:rPr>
              <a:t>Materials found in human joints </a:t>
            </a:r>
          </a:p>
        </p:txBody>
      </p:sp>
      <p:sp>
        <p:nvSpPr>
          <p:cNvPr id="3" name="Content Placeholder 2"/>
          <p:cNvSpPr>
            <a:spLocks noGrp="1"/>
          </p:cNvSpPr>
          <p:nvPr>
            <p:ph idx="1"/>
          </p:nvPr>
        </p:nvSpPr>
        <p:spPr>
          <a:xfrm>
            <a:off x="834887" y="954156"/>
            <a:ext cx="10518913" cy="5222807"/>
          </a:xfrm>
        </p:spPr>
        <p:txBody>
          <a:bodyPr/>
          <a:lstStyle/>
          <a:p>
            <a:r>
              <a:rPr lang="en-IN" dirty="0">
                <a:latin typeface="Arial" panose="020B0604020202020204" pitchFamily="34" charset="0"/>
                <a:cs typeface="Arial" panose="020B0604020202020204" pitchFamily="34" charset="0"/>
              </a:rPr>
              <a:t>Joint structure include many connective tissues </a:t>
            </a:r>
          </a:p>
          <a:p>
            <a:pPr marL="0" indent="0">
              <a:buNone/>
            </a:pPr>
            <a:endParaRPr lang="en-IN"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8802" t="39195" r="11043" b="11441"/>
          <a:stretch/>
        </p:blipFill>
        <p:spPr>
          <a:xfrm>
            <a:off x="1552945" y="1866806"/>
            <a:ext cx="7885044" cy="4798688"/>
          </a:xfrm>
          <a:prstGeom prst="rect">
            <a:avLst/>
          </a:prstGeom>
        </p:spPr>
      </p:pic>
    </p:spTree>
    <p:extLst>
      <p:ext uri="{BB962C8B-B14F-4D97-AF65-F5344CB8AC3E}">
        <p14:creationId xmlns:p14="http://schemas.microsoft.com/office/powerpoint/2010/main" xmlns="" val="407263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304800"/>
            <a:ext cx="10704443" cy="5872163"/>
          </a:xfrm>
        </p:spPr>
        <p:txBody>
          <a:bodyPr>
            <a:normAutofit/>
          </a:bodyPr>
          <a:lstStyle/>
          <a:p>
            <a:pPr>
              <a:lnSpc>
                <a:spcPct val="150000"/>
              </a:lnSpc>
            </a:pPr>
            <a:r>
              <a:rPr lang="en-IN" dirty="0">
                <a:latin typeface="Arial" panose="020B0604020202020204" pitchFamily="34" charset="0"/>
                <a:cs typeface="Arial" panose="020B0604020202020204" pitchFamily="34" charset="0"/>
              </a:rPr>
              <a:t>The cells of all connective tissues derive from mesenchymal precursor cells that differentiate into different connective tissue cells,</a:t>
            </a:r>
          </a:p>
          <a:p>
            <a:pPr>
              <a:lnSpc>
                <a:spcPct val="150000"/>
              </a:lnSpc>
            </a:pPr>
            <a:r>
              <a:rPr lang="en-IN" dirty="0">
                <a:latin typeface="Arial" panose="020B0604020202020204" pitchFamily="34" charset="0"/>
                <a:cs typeface="Arial" panose="020B0604020202020204" pitchFamily="34" charset="0"/>
              </a:rPr>
              <a:t>The </a:t>
            </a:r>
            <a:r>
              <a:rPr lang="en-IN" b="1" dirty="0">
                <a:latin typeface="Arial" panose="020B0604020202020204" pitchFamily="34" charset="0"/>
                <a:cs typeface="Arial" panose="020B0604020202020204" pitchFamily="34" charset="0"/>
              </a:rPr>
              <a:t>fibroblast </a:t>
            </a:r>
            <a:r>
              <a:rPr lang="en-IN" dirty="0">
                <a:latin typeface="Arial" panose="020B0604020202020204" pitchFamily="34" charset="0"/>
                <a:cs typeface="Arial" panose="020B0604020202020204" pitchFamily="34" charset="0"/>
              </a:rPr>
              <a:t>is the basic cell of most connective tissues; it produces the extracellular matrix. </a:t>
            </a:r>
          </a:p>
          <a:p>
            <a:pPr>
              <a:lnSpc>
                <a:spcPct val="150000"/>
              </a:lnSpc>
            </a:pPr>
            <a:r>
              <a:rPr lang="en-IN" dirty="0">
                <a:latin typeface="Arial" panose="020B0604020202020204" pitchFamily="34" charset="0"/>
                <a:cs typeface="Arial" panose="020B0604020202020204" pitchFamily="34" charset="0"/>
              </a:rPr>
              <a:t>Fibroblasts may specialize to become </a:t>
            </a:r>
            <a:r>
              <a:rPr lang="en-IN" b="1" dirty="0" err="1">
                <a:latin typeface="Arial" panose="020B0604020202020204" pitchFamily="34" charset="0"/>
                <a:cs typeface="Arial" panose="020B0604020202020204" pitchFamily="34" charset="0"/>
              </a:rPr>
              <a:t>chondroblasts</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(cartilage), </a:t>
            </a:r>
            <a:r>
              <a:rPr lang="en-IN" b="1" dirty="0" err="1">
                <a:latin typeface="Arial" panose="020B0604020202020204" pitchFamily="34" charset="0"/>
                <a:cs typeface="Arial" panose="020B0604020202020204" pitchFamily="34" charset="0"/>
              </a:rPr>
              <a:t>tenoblasts</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(tendon), or </a:t>
            </a:r>
            <a:r>
              <a:rPr lang="en-IN" b="1" dirty="0">
                <a:latin typeface="Arial" panose="020B0604020202020204" pitchFamily="34" charset="0"/>
                <a:cs typeface="Arial" panose="020B0604020202020204" pitchFamily="34" charset="0"/>
              </a:rPr>
              <a:t>osteoblasts </a:t>
            </a:r>
            <a:r>
              <a:rPr lang="en-IN" dirty="0">
                <a:latin typeface="Arial" panose="020B0604020202020204" pitchFamily="34" charset="0"/>
                <a:cs typeface="Arial" panose="020B0604020202020204" pitchFamily="34" charset="0"/>
              </a:rPr>
              <a:t>(bone); these cells are called </a:t>
            </a:r>
            <a:r>
              <a:rPr lang="en-IN" b="1" dirty="0" err="1">
                <a:latin typeface="Arial" panose="020B0604020202020204" pitchFamily="34" charset="0"/>
                <a:cs typeface="Arial" panose="020B0604020202020204" pitchFamily="34" charset="0"/>
              </a:rPr>
              <a:t>fibrocytes</a:t>
            </a:r>
            <a:r>
              <a:rPr lang="en-IN" b="1" dirty="0">
                <a:latin typeface="Arial" panose="020B0604020202020204" pitchFamily="34" charset="0"/>
                <a:cs typeface="Arial" panose="020B0604020202020204" pitchFamily="34" charset="0"/>
              </a:rPr>
              <a:t>, chondrocytes, </a:t>
            </a:r>
            <a:r>
              <a:rPr lang="en-IN" dirty="0">
                <a:latin typeface="Arial" panose="020B0604020202020204" pitchFamily="34" charset="0"/>
                <a:cs typeface="Arial" panose="020B0604020202020204" pitchFamily="34" charset="0"/>
              </a:rPr>
              <a:t>and </a:t>
            </a:r>
            <a:r>
              <a:rPr lang="en-IN" b="1" dirty="0">
                <a:latin typeface="Arial" panose="020B0604020202020204" pitchFamily="34" charset="0"/>
                <a:cs typeface="Arial" panose="020B0604020202020204" pitchFamily="34" charset="0"/>
              </a:rPr>
              <a:t>osteocytes. </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22134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4" y="291548"/>
            <a:ext cx="10717696" cy="5885415"/>
          </a:xfrm>
        </p:spPr>
        <p:txBody>
          <a:bodyPr>
            <a:normAutofit/>
          </a:bodyPr>
          <a:lstStyle/>
          <a:p>
            <a:pPr>
              <a:lnSpc>
                <a:spcPct val="150000"/>
              </a:lnSpc>
            </a:pPr>
            <a:r>
              <a:rPr lang="en-IN" dirty="0">
                <a:latin typeface="Arial" panose="020B0604020202020204" pitchFamily="34" charset="0"/>
                <a:cs typeface="Arial" panose="020B0604020202020204" pitchFamily="34" charset="0"/>
              </a:rPr>
              <a:t>The basic building block of collagen is a triple helix of three polypeptide chains called the </a:t>
            </a:r>
            <a:r>
              <a:rPr lang="en-IN" b="1" dirty="0" err="1">
                <a:latin typeface="Arial" panose="020B0604020202020204" pitchFamily="34" charset="0"/>
                <a:cs typeface="Arial" panose="020B0604020202020204" pitchFamily="34" charset="0"/>
              </a:rPr>
              <a:t>tropocollagen</a:t>
            </a:r>
            <a:r>
              <a:rPr lang="en-IN" b="1" dirty="0">
                <a:latin typeface="Arial" panose="020B0604020202020204" pitchFamily="34" charset="0"/>
                <a:cs typeface="Arial" panose="020B0604020202020204" pitchFamily="34" charset="0"/>
              </a:rPr>
              <a:t> molecule.</a:t>
            </a:r>
          </a:p>
        </p:txBody>
      </p:sp>
    </p:spTree>
    <p:extLst>
      <p:ext uri="{BB962C8B-B14F-4D97-AF65-F5344CB8AC3E}">
        <p14:creationId xmlns:p14="http://schemas.microsoft.com/office/powerpoint/2010/main" xmlns="" val="2790468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870" y="795130"/>
            <a:ext cx="10624930" cy="5381833"/>
          </a:xfrm>
        </p:spPr>
        <p:txBody>
          <a:bodyPr>
            <a:normAutofit/>
          </a:bodyPr>
          <a:lstStyle/>
          <a:p>
            <a:pPr>
              <a:lnSpc>
                <a:spcPct val="150000"/>
              </a:lnSpc>
            </a:pPr>
            <a:r>
              <a:rPr lang="en-IN" b="1" dirty="0">
                <a:latin typeface="Arial" panose="020B0604020202020204" pitchFamily="34" charset="0"/>
                <a:cs typeface="Arial" panose="020B0604020202020204" pitchFamily="34" charset="0"/>
              </a:rPr>
              <a:t>Extracellular Matrix Function and Structure</a:t>
            </a:r>
          </a:p>
          <a:p>
            <a:pPr>
              <a:lnSpc>
                <a:spcPct val="150000"/>
              </a:lnSpc>
            </a:pPr>
            <a:r>
              <a:rPr lang="en-IN" dirty="0">
                <a:latin typeface="Arial" panose="020B0604020202020204" pitchFamily="34" charset="0"/>
                <a:cs typeface="Arial" panose="020B0604020202020204" pitchFamily="34" charset="0"/>
              </a:rPr>
              <a:t>The extracellular matrix of connective tissue determines its function, and vice versa. </a:t>
            </a:r>
          </a:p>
          <a:p>
            <a:pPr>
              <a:lnSpc>
                <a:spcPct val="150000"/>
              </a:lnSpc>
            </a:pPr>
            <a:r>
              <a:rPr lang="en-IN" dirty="0">
                <a:latin typeface="Arial" panose="020B0604020202020204" pitchFamily="34" charset="0"/>
                <a:cs typeface="Arial" panose="020B0604020202020204" pitchFamily="34" charset="0"/>
              </a:rPr>
              <a:t>The type and proportions of the components create the different tissues:</a:t>
            </a:r>
          </a:p>
          <a:p>
            <a:pPr>
              <a:lnSpc>
                <a:spcPct val="150000"/>
              </a:lnSpc>
            </a:pP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Interfibrillar</a:t>
            </a:r>
            <a:r>
              <a:rPr lang="en-IN" dirty="0">
                <a:latin typeface="Arial" panose="020B0604020202020204" pitchFamily="34" charset="0"/>
                <a:cs typeface="Arial" panose="020B0604020202020204" pitchFamily="34" charset="0"/>
              </a:rPr>
              <a:t> component: PGs (protein + GAGs), glycoproteins</a:t>
            </a:r>
          </a:p>
          <a:p>
            <a:pPr>
              <a:lnSpc>
                <a:spcPct val="150000"/>
              </a:lnSpc>
            </a:pP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Fibrillar</a:t>
            </a:r>
            <a:r>
              <a:rPr lang="en-IN" dirty="0">
                <a:latin typeface="Arial" panose="020B0604020202020204" pitchFamily="34" charset="0"/>
                <a:cs typeface="Arial" panose="020B0604020202020204" pitchFamily="34" charset="0"/>
              </a:rPr>
              <a:t> component: collagen (mainly type I or II), elastin. </a:t>
            </a:r>
          </a:p>
        </p:txBody>
      </p:sp>
    </p:spTree>
    <p:extLst>
      <p:ext uri="{BB962C8B-B14F-4D97-AF65-F5344CB8AC3E}">
        <p14:creationId xmlns:p14="http://schemas.microsoft.com/office/powerpoint/2010/main" xmlns="" val="3148110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450574"/>
            <a:ext cx="10850217" cy="5726389"/>
          </a:xfrm>
        </p:spPr>
        <p:txBody>
          <a:bodyPr>
            <a:normAutofit/>
          </a:bodyPr>
          <a:lstStyle/>
          <a:p>
            <a:pPr>
              <a:lnSpc>
                <a:spcPct val="150000"/>
              </a:lnSpc>
            </a:pPr>
            <a:r>
              <a:rPr lang="en-IN" b="1" i="1" dirty="0">
                <a:latin typeface="Arial" panose="020B0604020202020204" pitchFamily="34" charset="0"/>
                <a:cs typeface="Arial" panose="020B0604020202020204" pitchFamily="34" charset="0"/>
              </a:rPr>
              <a:t>Ligaments </a:t>
            </a:r>
          </a:p>
          <a:p>
            <a:pPr>
              <a:lnSpc>
                <a:spcPct val="150000"/>
              </a:lnSpc>
            </a:pPr>
            <a:r>
              <a:rPr lang="en-IN" dirty="0">
                <a:latin typeface="Arial" panose="020B0604020202020204" pitchFamily="34" charset="0"/>
                <a:cs typeface="Arial" panose="020B0604020202020204" pitchFamily="34" charset="0"/>
              </a:rPr>
              <a:t>Ligaments connect one bone to another, usually at or near a joint.</a:t>
            </a:r>
          </a:p>
          <a:p>
            <a:pPr>
              <a:lnSpc>
                <a:spcPct val="150000"/>
              </a:lnSpc>
            </a:pPr>
            <a:r>
              <a:rPr lang="en-IN" dirty="0">
                <a:latin typeface="Arial" panose="020B0604020202020204" pitchFamily="34" charset="0"/>
                <a:cs typeface="Arial" panose="020B0604020202020204" pitchFamily="34" charset="0"/>
              </a:rPr>
              <a:t>Ligaments are often named descriptively according to their location, shape, bony attachments, and relationship to one another.</a:t>
            </a:r>
          </a:p>
          <a:p>
            <a:pPr>
              <a:lnSpc>
                <a:spcPct val="150000"/>
              </a:lnSpc>
            </a:pPr>
            <a:r>
              <a:rPr lang="en-IN" dirty="0">
                <a:latin typeface="Arial" panose="020B0604020202020204" pitchFamily="34" charset="0"/>
                <a:cs typeface="Arial" panose="020B0604020202020204" pitchFamily="34" charset="0"/>
              </a:rPr>
              <a:t>The medial and lateral collateral ligaments of the elbow and knee joints are examples of ligaments named for location.</a:t>
            </a:r>
          </a:p>
        </p:txBody>
      </p:sp>
    </p:spTree>
    <p:extLst>
      <p:ext uri="{BB962C8B-B14F-4D97-AF65-F5344CB8AC3E}">
        <p14:creationId xmlns:p14="http://schemas.microsoft.com/office/powerpoint/2010/main" xmlns="" val="105995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5" y="516835"/>
            <a:ext cx="10836965" cy="5660128"/>
          </a:xfrm>
        </p:spPr>
        <p:txBody>
          <a:bodyPr/>
          <a:lstStyle/>
          <a:p>
            <a:pPr>
              <a:lnSpc>
                <a:spcPct val="150000"/>
              </a:lnSpc>
            </a:pPr>
            <a:r>
              <a:rPr lang="en-IN" b="1" i="1" dirty="0">
                <a:latin typeface="Arial" panose="020B0604020202020204" pitchFamily="34" charset="0"/>
                <a:cs typeface="Arial" panose="020B0604020202020204" pitchFamily="34" charset="0"/>
              </a:rPr>
              <a:t>Tendons</a:t>
            </a:r>
          </a:p>
          <a:p>
            <a:pPr>
              <a:lnSpc>
                <a:spcPct val="150000"/>
              </a:lnSpc>
            </a:pPr>
            <a:r>
              <a:rPr lang="en-IN" dirty="0">
                <a:latin typeface="Arial" panose="020B0604020202020204" pitchFamily="34" charset="0"/>
                <a:cs typeface="Arial" panose="020B0604020202020204" pitchFamily="34" charset="0"/>
              </a:rPr>
              <a:t>Tendons connect muscle to bone and transmit forces developed by the muscles to their bony attachments.  </a:t>
            </a:r>
          </a:p>
          <a:p>
            <a:pPr>
              <a:lnSpc>
                <a:spcPct val="150000"/>
              </a:lnSpc>
            </a:pPr>
            <a:r>
              <a:rPr lang="en-IN" dirty="0">
                <a:latin typeface="Arial" panose="020B0604020202020204" pitchFamily="34" charset="0"/>
                <a:cs typeface="Arial" panose="020B0604020202020204" pitchFamily="34" charset="0"/>
              </a:rPr>
              <a:t>Tendons and ligaments have a similar composition and basic structure, though the proportions and organization of the components of their extracellular matrix differ.</a:t>
            </a:r>
          </a:p>
        </p:txBody>
      </p:sp>
    </p:spTree>
    <p:extLst>
      <p:ext uri="{BB962C8B-B14F-4D97-AF65-F5344CB8AC3E}">
        <p14:creationId xmlns:p14="http://schemas.microsoft.com/office/powerpoint/2010/main" xmlns="" val="133056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srcRect l="4586" t="32660" r="3468" b="17393"/>
          <a:stretch/>
        </p:blipFill>
        <p:spPr>
          <a:xfrm>
            <a:off x="2077359" y="1828800"/>
            <a:ext cx="8302810" cy="4625009"/>
          </a:xfrm>
          <a:prstGeom prst="rect">
            <a:avLst/>
          </a:prstGeom>
        </p:spPr>
      </p:pic>
    </p:spTree>
    <p:extLst>
      <p:ext uri="{BB962C8B-B14F-4D97-AF65-F5344CB8AC3E}">
        <p14:creationId xmlns:p14="http://schemas.microsoft.com/office/powerpoint/2010/main" xmlns="" val="682286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7" y="410817"/>
            <a:ext cx="10942983" cy="5766146"/>
          </a:xfrm>
        </p:spPr>
        <p:txBody>
          <a:bodyPr/>
          <a:lstStyle/>
          <a:p>
            <a:pPr>
              <a:lnSpc>
                <a:spcPct val="150000"/>
              </a:lnSpc>
            </a:pPr>
            <a:r>
              <a:rPr lang="en-IN" b="1" i="1" dirty="0">
                <a:latin typeface="Arial" panose="020B0604020202020204" pitchFamily="34" charset="0"/>
                <a:cs typeface="Arial" panose="020B0604020202020204" pitchFamily="34" charset="0"/>
              </a:rPr>
              <a:t>Bursae</a:t>
            </a:r>
          </a:p>
          <a:p>
            <a:pPr>
              <a:lnSpc>
                <a:spcPct val="150000"/>
              </a:lnSpc>
            </a:pPr>
            <a:r>
              <a:rPr lang="en-IN" dirty="0">
                <a:latin typeface="Arial" panose="020B0604020202020204" pitchFamily="34" charset="0"/>
                <a:cs typeface="Arial" panose="020B0604020202020204" pitchFamily="34" charset="0"/>
              </a:rPr>
              <a:t>Bursae are flat sacs of synovial membrane in which the inner sides of the sacs are separated by a fluid film. </a:t>
            </a:r>
          </a:p>
          <a:p>
            <a:pPr>
              <a:lnSpc>
                <a:spcPct val="150000"/>
              </a:lnSpc>
            </a:pPr>
            <a:r>
              <a:rPr lang="en-IN" dirty="0">
                <a:latin typeface="Arial" panose="020B0604020202020204" pitchFamily="34" charset="0"/>
                <a:cs typeface="Arial" panose="020B0604020202020204" pitchFamily="34" charset="0"/>
              </a:rPr>
              <a:t>Bursae are found where moving structures are in tight approximation. </a:t>
            </a:r>
          </a:p>
        </p:txBody>
      </p:sp>
    </p:spTree>
    <p:extLst>
      <p:ext uri="{BB962C8B-B14F-4D97-AF65-F5344CB8AC3E}">
        <p14:creationId xmlns:p14="http://schemas.microsoft.com/office/powerpoint/2010/main" xmlns="" val="2942495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5" y="530087"/>
            <a:ext cx="10836965" cy="5646876"/>
          </a:xfrm>
        </p:spPr>
        <p:txBody>
          <a:bodyPr>
            <a:normAutofit fontScale="92500" lnSpcReduction="20000"/>
          </a:bodyPr>
          <a:lstStyle/>
          <a:p>
            <a:pPr>
              <a:lnSpc>
                <a:spcPct val="150000"/>
              </a:lnSpc>
            </a:pPr>
            <a:r>
              <a:rPr lang="en-IN" b="1" i="1" dirty="0">
                <a:latin typeface="Arial" panose="020B0604020202020204" pitchFamily="34" charset="0"/>
                <a:cs typeface="Arial" panose="020B0604020202020204" pitchFamily="34" charset="0"/>
              </a:rPr>
              <a:t>Bone</a:t>
            </a:r>
          </a:p>
          <a:p>
            <a:pPr>
              <a:lnSpc>
                <a:spcPct val="150000"/>
              </a:lnSpc>
            </a:pPr>
            <a:r>
              <a:rPr lang="en-IN" dirty="0">
                <a:latin typeface="Arial" panose="020B0604020202020204" pitchFamily="34" charset="0"/>
                <a:cs typeface="Arial" panose="020B0604020202020204" pitchFamily="34" charset="0"/>
              </a:rPr>
              <a:t>Bone is hardest of all the connective tissues.</a:t>
            </a:r>
          </a:p>
          <a:p>
            <a:pPr>
              <a:lnSpc>
                <a:spcPct val="150000"/>
              </a:lnSpc>
            </a:pPr>
            <a:r>
              <a:rPr lang="en-IN" dirty="0">
                <a:latin typeface="Arial" panose="020B0604020202020204" pitchFamily="34" charset="0"/>
                <a:cs typeface="Arial" panose="020B0604020202020204" pitchFamily="34" charset="0"/>
              </a:rPr>
              <a:t> The Bone cells include fibroblasts, osteoblasts, osteocytes, osteoclasts, and progenitor cells that can differentiate into osteoblasts.</a:t>
            </a:r>
          </a:p>
          <a:p>
            <a:pPr>
              <a:lnSpc>
                <a:spcPct val="150000"/>
              </a:lnSpc>
            </a:pPr>
            <a:r>
              <a:rPr lang="en-IN" dirty="0">
                <a:latin typeface="Arial" panose="020B0604020202020204" pitchFamily="34" charset="0"/>
                <a:cs typeface="Arial" panose="020B0604020202020204" pitchFamily="34" charset="0"/>
              </a:rPr>
              <a:t>The fibroblasts produce type I collagen and other extracellular matrix</a:t>
            </a:r>
          </a:p>
          <a:p>
            <a:pPr>
              <a:lnSpc>
                <a:spcPct val="150000"/>
              </a:lnSpc>
            </a:pPr>
            <a:r>
              <a:rPr lang="en-IN" dirty="0">
                <a:latin typeface="Arial" panose="020B0604020202020204" pitchFamily="34" charset="0"/>
                <a:cs typeface="Arial" panose="020B0604020202020204" pitchFamily="34" charset="0"/>
              </a:rPr>
              <a:t>components.</a:t>
            </a:r>
          </a:p>
          <a:p>
            <a:pPr>
              <a:lnSpc>
                <a:spcPct val="150000"/>
              </a:lnSpc>
            </a:pPr>
            <a:r>
              <a:rPr lang="en-IN" dirty="0">
                <a:latin typeface="Arial" panose="020B0604020202020204" pitchFamily="34" charset="0"/>
                <a:cs typeface="Arial" panose="020B0604020202020204" pitchFamily="34" charset="0"/>
              </a:rPr>
              <a:t> The osteoblasts are the primary bone-forming cells that are responsible not only for the synthesis of bone but also for its deposition and mineralization. </a:t>
            </a:r>
          </a:p>
        </p:txBody>
      </p:sp>
    </p:spTree>
    <p:extLst>
      <p:ext uri="{BB962C8B-B14F-4D97-AF65-F5344CB8AC3E}">
        <p14:creationId xmlns:p14="http://schemas.microsoft.com/office/powerpoint/2010/main" xmlns="" val="78016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70" y="445770"/>
            <a:ext cx="10908030" cy="5731193"/>
          </a:xfrm>
        </p:spPr>
        <p:txBody>
          <a:bodyPr>
            <a:normAutofit/>
          </a:bodyPr>
          <a:lstStyle/>
          <a:p>
            <a:pPr marL="0" indent="0">
              <a:buNone/>
            </a:pPr>
            <a:endParaRPr lang="en-IN" b="1" dirty="0"/>
          </a:p>
          <a:p>
            <a:pPr>
              <a:lnSpc>
                <a:spcPct val="150000"/>
              </a:lnSpc>
            </a:pPr>
            <a:r>
              <a:rPr lang="en-IN" b="1" dirty="0">
                <a:latin typeface="Arial" panose="020B0604020202020204" pitchFamily="34" charset="0"/>
                <a:cs typeface="Arial" panose="020B0604020202020204" pitchFamily="34" charset="0"/>
              </a:rPr>
              <a:t>Synarthroses</a:t>
            </a:r>
          </a:p>
          <a:p>
            <a:pPr>
              <a:lnSpc>
                <a:spcPct val="150000"/>
              </a:lnSpc>
            </a:pPr>
            <a:r>
              <a:rPr lang="en-IN" dirty="0">
                <a:latin typeface="Arial" panose="020B0604020202020204" pitchFamily="34" charset="0"/>
                <a:cs typeface="Arial" panose="020B0604020202020204" pitchFamily="34" charset="0"/>
              </a:rPr>
              <a:t>The material used to connect the bony components in </a:t>
            </a:r>
            <a:r>
              <a:rPr lang="en-IN" dirty="0" err="1">
                <a:latin typeface="Arial" panose="020B0604020202020204" pitchFamily="34" charset="0"/>
                <a:cs typeface="Arial" panose="020B0604020202020204" pitchFamily="34" charset="0"/>
              </a:rPr>
              <a:t>synarthrodial</a:t>
            </a:r>
            <a:r>
              <a:rPr lang="en-IN" dirty="0">
                <a:latin typeface="Arial" panose="020B0604020202020204" pitchFamily="34" charset="0"/>
                <a:cs typeface="Arial" panose="020B0604020202020204" pitchFamily="34" charset="0"/>
              </a:rPr>
              <a:t> joints is </a:t>
            </a:r>
            <a:r>
              <a:rPr lang="en-IN" dirty="0" err="1">
                <a:latin typeface="Arial" panose="020B0604020202020204" pitchFamily="34" charset="0"/>
                <a:cs typeface="Arial" panose="020B0604020202020204" pitchFamily="34" charset="0"/>
              </a:rPr>
              <a:t>interosseus</a:t>
            </a:r>
            <a:r>
              <a:rPr lang="en-IN" dirty="0">
                <a:latin typeface="Arial" panose="020B0604020202020204" pitchFamily="34" charset="0"/>
                <a:cs typeface="Arial" panose="020B0604020202020204" pitchFamily="34" charset="0"/>
              </a:rPr>
              <a:t> connective tissue (fibrous and/or cartilaginous). </a:t>
            </a:r>
          </a:p>
          <a:p>
            <a:pPr>
              <a:lnSpc>
                <a:spcPct val="150000"/>
              </a:lnSpc>
            </a:pPr>
            <a:r>
              <a:rPr lang="en-IN" dirty="0">
                <a:latin typeface="Arial" panose="020B0604020202020204" pitchFamily="34" charset="0"/>
                <a:cs typeface="Arial" panose="020B0604020202020204" pitchFamily="34" charset="0"/>
              </a:rPr>
              <a:t>Synarthroses are grouped into two divisions according to the type of connective tissue used in the union of bone to bone: </a:t>
            </a:r>
            <a:r>
              <a:rPr lang="en-IN" b="1" dirty="0">
                <a:latin typeface="Arial" panose="020B0604020202020204" pitchFamily="34" charset="0"/>
                <a:cs typeface="Arial" panose="020B0604020202020204" pitchFamily="34" charset="0"/>
              </a:rPr>
              <a:t>fibrous joints </a:t>
            </a:r>
            <a:r>
              <a:rPr lang="en-IN" dirty="0">
                <a:latin typeface="Arial" panose="020B0604020202020204" pitchFamily="34" charset="0"/>
                <a:cs typeface="Arial" panose="020B0604020202020204" pitchFamily="34" charset="0"/>
              </a:rPr>
              <a:t>and </a:t>
            </a:r>
            <a:r>
              <a:rPr lang="en-IN" b="1" dirty="0">
                <a:latin typeface="Arial" panose="020B0604020202020204" pitchFamily="34" charset="0"/>
                <a:cs typeface="Arial" panose="020B0604020202020204" pitchFamily="34" charset="0"/>
              </a:rPr>
              <a:t>cartilaginous joints. </a:t>
            </a:r>
          </a:p>
        </p:txBody>
      </p:sp>
    </p:spTree>
    <p:extLst>
      <p:ext uri="{BB962C8B-B14F-4D97-AF65-F5344CB8AC3E}">
        <p14:creationId xmlns:p14="http://schemas.microsoft.com/office/powerpoint/2010/main" xmlns="" val="755035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348" y="318052"/>
            <a:ext cx="10757452" cy="5858911"/>
          </a:xfrm>
        </p:spPr>
        <p:txBody>
          <a:bodyPr>
            <a:normAutofit fontScale="92500" lnSpcReduction="10000"/>
          </a:bodyPr>
          <a:lstStyle/>
          <a:p>
            <a:pPr>
              <a:lnSpc>
                <a:spcPct val="150000"/>
              </a:lnSpc>
            </a:pPr>
            <a:r>
              <a:rPr lang="en-IN" dirty="0">
                <a:latin typeface="Arial" panose="020B0604020202020204" pitchFamily="34" charset="0"/>
                <a:cs typeface="Arial" panose="020B0604020202020204" pitchFamily="34" charset="0"/>
              </a:rPr>
              <a:t>Bone has two layers, </a:t>
            </a:r>
          </a:p>
          <a:p>
            <a:pPr>
              <a:lnSpc>
                <a:spcPct val="150000"/>
              </a:lnSpc>
            </a:pPr>
            <a:r>
              <a:rPr lang="en-IN" dirty="0">
                <a:latin typeface="Arial" panose="020B0604020202020204" pitchFamily="34" charset="0"/>
                <a:cs typeface="Arial" panose="020B0604020202020204" pitchFamily="34" charset="0"/>
              </a:rPr>
              <a:t>a dense outer layer and a spongier inner layer.</a:t>
            </a:r>
          </a:p>
          <a:p>
            <a:pPr>
              <a:lnSpc>
                <a:spcPct val="150000"/>
              </a:lnSpc>
            </a:pPr>
            <a:r>
              <a:rPr lang="en-IN" dirty="0">
                <a:latin typeface="Arial" panose="020B0604020202020204" pitchFamily="34" charset="0"/>
                <a:cs typeface="Arial" panose="020B0604020202020204" pitchFamily="34" charset="0"/>
              </a:rPr>
              <a:t> The inner layer is called </a:t>
            </a:r>
            <a:r>
              <a:rPr lang="en-IN" b="1" dirty="0">
                <a:latin typeface="Arial" panose="020B0604020202020204" pitchFamily="34" charset="0"/>
                <a:cs typeface="Arial" panose="020B0604020202020204" pitchFamily="34" charset="0"/>
              </a:rPr>
              <a:t>cancellous </a:t>
            </a:r>
            <a:r>
              <a:rPr lang="en-IN" dirty="0">
                <a:latin typeface="Arial" panose="020B0604020202020204" pitchFamily="34" charset="0"/>
                <a:cs typeface="Arial" panose="020B0604020202020204" pitchFamily="34" charset="0"/>
              </a:rPr>
              <a:t>(also </a:t>
            </a:r>
            <a:r>
              <a:rPr lang="en-IN" b="1" dirty="0">
                <a:latin typeface="Arial" panose="020B0604020202020204" pitchFamily="34" charset="0"/>
                <a:cs typeface="Arial" panose="020B0604020202020204" pitchFamily="34" charset="0"/>
              </a:rPr>
              <a:t>trabecular </a:t>
            </a:r>
            <a:r>
              <a:rPr lang="en-IN" dirty="0">
                <a:latin typeface="Arial" panose="020B0604020202020204" pitchFamily="34" charset="0"/>
                <a:cs typeface="Arial" panose="020B0604020202020204" pitchFamily="34" charset="0"/>
              </a:rPr>
              <a:t>or </a:t>
            </a:r>
            <a:r>
              <a:rPr lang="en-IN" b="1" dirty="0">
                <a:latin typeface="Arial" panose="020B0604020202020204" pitchFamily="34" charset="0"/>
                <a:cs typeface="Arial" panose="020B0604020202020204" pitchFamily="34" charset="0"/>
              </a:rPr>
              <a:t>spongy</a:t>
            </a:r>
            <a:r>
              <a:rPr lang="en-IN" dirty="0">
                <a:latin typeface="Arial" panose="020B0604020202020204" pitchFamily="34" charset="0"/>
                <a:cs typeface="Arial" panose="020B0604020202020204" pitchFamily="34" charset="0"/>
              </a:rPr>
              <a:t>) </a:t>
            </a:r>
            <a:r>
              <a:rPr lang="en-IN" b="1" dirty="0">
                <a:latin typeface="Arial" panose="020B0604020202020204" pitchFamily="34" charset="0"/>
                <a:cs typeface="Arial" panose="020B0604020202020204" pitchFamily="34" charset="0"/>
              </a:rPr>
              <a:t>bone;</a:t>
            </a:r>
          </a:p>
          <a:p>
            <a:pPr>
              <a:lnSpc>
                <a:spcPct val="150000"/>
              </a:lnSpc>
            </a:pP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the outer layer is called </a:t>
            </a:r>
            <a:r>
              <a:rPr lang="en-IN" b="1" dirty="0">
                <a:latin typeface="Arial" panose="020B0604020202020204" pitchFamily="34" charset="0"/>
                <a:cs typeface="Arial" panose="020B0604020202020204" pitchFamily="34" charset="0"/>
              </a:rPr>
              <a:t>compact, </a:t>
            </a:r>
            <a:r>
              <a:rPr lang="en-IN" dirty="0">
                <a:latin typeface="Arial" panose="020B0604020202020204" pitchFamily="34" charset="0"/>
                <a:cs typeface="Arial" panose="020B0604020202020204" pitchFamily="34" charset="0"/>
              </a:rPr>
              <a:t>or </a:t>
            </a:r>
            <a:r>
              <a:rPr lang="en-IN" b="1" dirty="0">
                <a:latin typeface="Arial" panose="020B0604020202020204" pitchFamily="34" charset="0"/>
                <a:cs typeface="Arial" panose="020B0604020202020204" pitchFamily="34" charset="0"/>
              </a:rPr>
              <a:t>cortical, bone.</a:t>
            </a:r>
          </a:p>
          <a:p>
            <a:pPr>
              <a:lnSpc>
                <a:spcPct val="150000"/>
              </a:lnSpc>
            </a:pPr>
            <a:r>
              <a:rPr lang="en-IN" dirty="0">
                <a:latin typeface="Arial" panose="020B0604020202020204" pitchFamily="34" charset="0"/>
                <a:cs typeface="Arial" panose="020B0604020202020204" pitchFamily="34" charset="0"/>
              </a:rPr>
              <a:t>The change in bone shape (form) to match function is known as </a:t>
            </a:r>
            <a:r>
              <a:rPr lang="en-IN" i="1" dirty="0">
                <a:latin typeface="Arial" panose="020B0604020202020204" pitchFamily="34" charset="0"/>
                <a:cs typeface="Arial" panose="020B0604020202020204" pitchFamily="34" charset="0"/>
              </a:rPr>
              <a:t>Wolff’s law</a:t>
            </a:r>
            <a:r>
              <a:rPr lang="en-IN" dirty="0">
                <a:latin typeface="Arial" panose="020B0604020202020204" pitchFamily="34" charset="0"/>
                <a:cs typeface="Arial" panose="020B0604020202020204" pitchFamily="34" charset="0"/>
              </a:rPr>
              <a:t>. </a:t>
            </a:r>
          </a:p>
          <a:p>
            <a:pPr>
              <a:lnSpc>
                <a:spcPct val="150000"/>
              </a:lnSpc>
            </a:pPr>
            <a:r>
              <a:rPr lang="en-IN" dirty="0">
                <a:latin typeface="Arial" panose="020B0604020202020204" pitchFamily="34" charset="0"/>
                <a:cs typeface="Arial" panose="020B0604020202020204" pitchFamily="34" charset="0"/>
              </a:rPr>
              <a:t>The application of new forces causes osteoblast activity to increase, and as a result, bone mass increases.</a:t>
            </a:r>
          </a:p>
        </p:txBody>
      </p:sp>
    </p:spTree>
    <p:extLst>
      <p:ext uri="{BB962C8B-B14F-4D97-AF65-F5344CB8AC3E}">
        <p14:creationId xmlns:p14="http://schemas.microsoft.com/office/powerpoint/2010/main" xmlns="" val="2729392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2" y="808383"/>
            <a:ext cx="10730948" cy="5368580"/>
          </a:xfrm>
        </p:spPr>
        <p:txBody>
          <a:bodyPr/>
          <a:lstStyle/>
          <a:p>
            <a:pPr>
              <a:lnSpc>
                <a:spcPct val="150000"/>
              </a:lnSpc>
            </a:pPr>
            <a:r>
              <a:rPr lang="en-IN" dirty="0">
                <a:latin typeface="Arial" panose="020B0604020202020204" pitchFamily="34" charset="0"/>
                <a:cs typeface="Arial" panose="020B0604020202020204" pitchFamily="34" charset="0"/>
              </a:rPr>
              <a:t>In osteoporosis, bones have decreased mineral density (mass per unit volume) compared to normal bone and thus are weaker and more susceptible to fracture. </a:t>
            </a:r>
          </a:p>
        </p:txBody>
      </p:sp>
    </p:spTree>
    <p:extLst>
      <p:ext uri="{BB962C8B-B14F-4D97-AF65-F5344CB8AC3E}">
        <p14:creationId xmlns:p14="http://schemas.microsoft.com/office/powerpoint/2010/main" xmlns="" val="3289455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latin typeface="Arial" panose="020B0604020202020204" pitchFamily="34" charset="0"/>
                <a:cs typeface="Arial" panose="020B0604020202020204" pitchFamily="34" charset="0"/>
              </a:rPr>
              <a:t>GENERAL PROPERTIES</a:t>
            </a:r>
            <a:br>
              <a:rPr lang="en-IN" sz="3600" b="1" dirty="0">
                <a:latin typeface="Arial" panose="020B0604020202020204" pitchFamily="34" charset="0"/>
                <a:cs typeface="Arial" panose="020B0604020202020204" pitchFamily="34" charset="0"/>
              </a:rPr>
            </a:br>
            <a:r>
              <a:rPr lang="en-IN" sz="3600" b="1" dirty="0">
                <a:latin typeface="Arial" panose="020B0604020202020204" pitchFamily="34" charset="0"/>
                <a:cs typeface="Arial" panose="020B0604020202020204" pitchFamily="34" charset="0"/>
              </a:rPr>
              <a:t>OF CONNECTIVE TISSUE</a:t>
            </a: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IN" b="1" dirty="0"/>
              <a:t>Mechanical Behaviour </a:t>
            </a:r>
          </a:p>
          <a:p>
            <a:r>
              <a:rPr lang="en-IN" b="1" i="1" dirty="0"/>
              <a:t>Load, Force, and Elongation </a:t>
            </a:r>
          </a:p>
          <a:p>
            <a:r>
              <a:rPr lang="en-IN" dirty="0"/>
              <a:t>The term </a:t>
            </a:r>
            <a:r>
              <a:rPr lang="en-IN" b="1" dirty="0"/>
              <a:t>load </a:t>
            </a:r>
            <a:r>
              <a:rPr lang="en-IN" dirty="0"/>
              <a:t>refers to a force or forces applied to a structure.</a:t>
            </a:r>
          </a:p>
          <a:p>
            <a:r>
              <a:rPr lang="en-IN" dirty="0"/>
              <a:t>When a force acts on an object, it produces a </a:t>
            </a:r>
            <a:r>
              <a:rPr lang="en-IN" b="1" dirty="0"/>
              <a:t>deformation.</a:t>
            </a:r>
          </a:p>
          <a:p>
            <a:r>
              <a:rPr lang="en-IN" dirty="0"/>
              <a:t>A tensile load produces </a:t>
            </a:r>
            <a:r>
              <a:rPr lang="en-IN" b="1" dirty="0"/>
              <a:t>elongation</a:t>
            </a:r>
            <a:r>
              <a:rPr lang="en-IN" dirty="0"/>
              <a:t>; a compressive force produces </a:t>
            </a:r>
            <a:r>
              <a:rPr lang="en-IN" b="1" dirty="0"/>
              <a:t>compression</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21716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r>
              <a:rPr lang="en-IN" b="1" i="1" dirty="0"/>
              <a:t>Stress and Strain</a:t>
            </a:r>
          </a:p>
          <a:p>
            <a:r>
              <a:rPr lang="en-IN" dirty="0"/>
              <a:t>When loads (forces) are applied to a structure or material,</a:t>
            </a:r>
          </a:p>
          <a:p>
            <a:r>
              <a:rPr lang="en-IN" dirty="0"/>
              <a:t>forces within the material are produced to oppose the</a:t>
            </a:r>
          </a:p>
          <a:p>
            <a:r>
              <a:rPr lang="en-IN" dirty="0"/>
              <a:t>applied forces.</a:t>
            </a:r>
          </a:p>
          <a:p>
            <a:r>
              <a:rPr lang="en-IN" dirty="0"/>
              <a:t>When the applied force is tensile, we calculate</a:t>
            </a:r>
          </a:p>
          <a:p>
            <a:r>
              <a:rPr lang="en-IN" dirty="0"/>
              <a:t>the stress on the tissue. Stress, the force per cross-sectional</a:t>
            </a:r>
          </a:p>
          <a:p>
            <a:r>
              <a:rPr lang="en-IN" dirty="0"/>
              <a:t>unit of material, can be expressed mathematically with the = area:</a:t>
            </a:r>
          </a:p>
          <a:p>
            <a:r>
              <a:rPr lang="en-IN" dirty="0"/>
              <a:t>S = F/A</a:t>
            </a:r>
          </a:p>
          <a:p>
            <a:r>
              <a:rPr lang="en-IN" dirty="0"/>
              <a:t>Stress is expressed in units of pascals (P = N/m2) or</a:t>
            </a:r>
          </a:p>
          <a:p>
            <a:r>
              <a:rPr lang="en-IN" dirty="0" err="1"/>
              <a:t>megapascals</a:t>
            </a:r>
            <a:r>
              <a:rPr lang="en-IN" dirty="0"/>
              <a:t> (MPa = N/mm2).</a:t>
            </a:r>
          </a:p>
          <a:p>
            <a:r>
              <a:rPr lang="en-IN" dirty="0"/>
              <a:t>The percentage change in the length or cross-section of</a:t>
            </a:r>
          </a:p>
          <a:p>
            <a:r>
              <a:rPr lang="en-IN" dirty="0"/>
              <a:t>a structure or material is called </a:t>
            </a:r>
            <a:r>
              <a:rPr lang="en-IN" b="1" dirty="0"/>
              <a:t>strain.</a:t>
            </a:r>
            <a:r>
              <a:rPr lang="en-IN" dirty="0"/>
              <a:t> </a:t>
            </a:r>
            <a:r>
              <a:rPr lang="en-IN" dirty="0" err="1"/>
              <a:t>ormula</a:t>
            </a:r>
            <a:r>
              <a:rPr lang="en-IN" dirty="0"/>
              <a:t>, where L1 = original length</a:t>
            </a:r>
          </a:p>
          <a:p>
            <a:r>
              <a:rPr lang="en-IN" dirty="0"/>
              <a:t>and L2 = final length:</a:t>
            </a:r>
          </a:p>
          <a:p>
            <a:r>
              <a:rPr lang="en-IN" dirty="0"/>
              <a:t>Strain = (L2 – L1) ÷ L1</a:t>
            </a:r>
          </a:p>
        </p:txBody>
      </p:sp>
    </p:spTree>
    <p:extLst>
      <p:ext uri="{BB962C8B-B14F-4D97-AF65-F5344CB8AC3E}">
        <p14:creationId xmlns:p14="http://schemas.microsoft.com/office/powerpoint/2010/main" xmlns="" val="2145470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The </a:t>
            </a:r>
            <a:r>
              <a:rPr lang="en-IN" b="1" dirty="0"/>
              <a:t>Young’s modulus (E), </a:t>
            </a:r>
            <a:r>
              <a:rPr lang="en-IN" dirty="0"/>
              <a:t>or </a:t>
            </a:r>
            <a:r>
              <a:rPr lang="en-IN" b="1" dirty="0"/>
              <a:t>modulus of elasticity,</a:t>
            </a:r>
          </a:p>
          <a:p>
            <a:r>
              <a:rPr lang="en-IN" dirty="0"/>
              <a:t>of a material under compressive or tensile loading is represented</a:t>
            </a:r>
          </a:p>
          <a:p>
            <a:r>
              <a:rPr lang="en-IN" dirty="0"/>
              <a:t>by the slope of the linear portion of the curve</a:t>
            </a:r>
          </a:p>
          <a:p>
            <a:r>
              <a:rPr lang="en-IN" dirty="0"/>
              <a:t>between point A and point B</a:t>
            </a:r>
          </a:p>
          <a:p>
            <a:r>
              <a:rPr lang="en-IN" dirty="0"/>
              <a:t>The modulus</a:t>
            </a:r>
          </a:p>
          <a:p>
            <a:r>
              <a:rPr lang="en-IN" dirty="0"/>
              <a:t>of elasticity is a measure of the material’s stiffness</a:t>
            </a:r>
          </a:p>
          <a:p>
            <a:r>
              <a:rPr lang="en-IN" dirty="0"/>
              <a:t>(its resistance to external loads).84</a:t>
            </a:r>
          </a:p>
        </p:txBody>
      </p:sp>
    </p:spTree>
    <p:extLst>
      <p:ext uri="{BB962C8B-B14F-4D97-AF65-F5344CB8AC3E}">
        <p14:creationId xmlns:p14="http://schemas.microsoft.com/office/powerpoint/2010/main" xmlns="" val="1096063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IN" b="1" i="1" dirty="0"/>
              <a:t>Creep</a:t>
            </a:r>
          </a:p>
          <a:p>
            <a:r>
              <a:rPr lang="en-IN" dirty="0"/>
              <a:t>If a force is applied to a tissue and maintained at the same</a:t>
            </a:r>
          </a:p>
          <a:p>
            <a:r>
              <a:rPr lang="en-IN" dirty="0"/>
              <a:t>level while the deformation produced by this force is measured,</a:t>
            </a:r>
          </a:p>
          <a:p>
            <a:r>
              <a:rPr lang="en-IN" dirty="0"/>
              <a:t>the deformation will gradually increase.</a:t>
            </a:r>
          </a:p>
          <a:p>
            <a:r>
              <a:rPr lang="en-IN" b="1" i="1" dirty="0"/>
              <a:t>Stress-Relaxation</a:t>
            </a:r>
          </a:p>
          <a:p>
            <a:r>
              <a:rPr lang="en-IN" dirty="0"/>
              <a:t>If a tissue is stretched to a fixed length while the force required</a:t>
            </a:r>
          </a:p>
          <a:p>
            <a:r>
              <a:rPr lang="en-IN" dirty="0"/>
              <a:t>to maintain this length is measured, the force needed</a:t>
            </a:r>
          </a:p>
          <a:p>
            <a:r>
              <a:rPr lang="en-IN" dirty="0"/>
              <a:t>will decrease over time.</a:t>
            </a:r>
          </a:p>
          <a:p>
            <a:r>
              <a:rPr lang="en-IN" b="1" i="1"/>
              <a:t>Hysteresis</a:t>
            </a:r>
            <a:endParaRPr lang="en-IN" dirty="0"/>
          </a:p>
          <a:p>
            <a:r>
              <a:rPr lang="en-IN" dirty="0"/>
              <a:t>Not all of the energy gained as a result of the lengthening</a:t>
            </a:r>
          </a:p>
          <a:p>
            <a:r>
              <a:rPr lang="en-IN" dirty="0"/>
              <a:t>work (force  distance) is recovered during the exchange</a:t>
            </a:r>
          </a:p>
          <a:p>
            <a:r>
              <a:rPr lang="en-IN" dirty="0"/>
              <a:t>from energy to shortening work. Some energy is lost, usually</a:t>
            </a:r>
          </a:p>
          <a:p>
            <a:r>
              <a:rPr lang="en-IN" dirty="0"/>
              <a:t>as heat</a:t>
            </a:r>
          </a:p>
        </p:txBody>
      </p:sp>
    </p:spTree>
    <p:extLst>
      <p:ext uri="{BB962C8B-B14F-4D97-AF65-F5344CB8AC3E}">
        <p14:creationId xmlns:p14="http://schemas.microsoft.com/office/powerpoint/2010/main" xmlns="" val="4193782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srcRect l="37696" t="7078" b="37798"/>
          <a:stretch/>
        </p:blipFill>
        <p:spPr>
          <a:xfrm>
            <a:off x="3177210" y="1690688"/>
            <a:ext cx="6205329" cy="4080194"/>
          </a:xfrm>
          <a:prstGeom prst="rect">
            <a:avLst/>
          </a:prstGeom>
        </p:spPr>
      </p:pic>
    </p:spTree>
    <p:extLst>
      <p:ext uri="{BB962C8B-B14F-4D97-AF65-F5344CB8AC3E}">
        <p14:creationId xmlns:p14="http://schemas.microsoft.com/office/powerpoint/2010/main" xmlns="" val="2982125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srcRect l="47315" t="4641" b="18915"/>
          <a:stretch/>
        </p:blipFill>
        <p:spPr>
          <a:xfrm>
            <a:off x="4028661" y="1062072"/>
            <a:ext cx="4134678" cy="5088835"/>
          </a:xfrm>
          <a:prstGeom prst="rect">
            <a:avLst/>
          </a:prstGeom>
        </p:spPr>
      </p:pic>
    </p:spTree>
    <p:extLst>
      <p:ext uri="{BB962C8B-B14F-4D97-AF65-F5344CB8AC3E}">
        <p14:creationId xmlns:p14="http://schemas.microsoft.com/office/powerpoint/2010/main" xmlns="" val="2363284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872" t="2422" r="48448" b="18261"/>
          <a:stretch/>
        </p:blipFill>
        <p:spPr>
          <a:xfrm>
            <a:off x="1789043" y="730052"/>
            <a:ext cx="6997147" cy="5657495"/>
          </a:xfrm>
          <a:prstGeom prst="rect">
            <a:avLst/>
          </a:prstGeom>
        </p:spPr>
      </p:pic>
    </p:spTree>
    <p:extLst>
      <p:ext uri="{BB962C8B-B14F-4D97-AF65-F5344CB8AC3E}">
        <p14:creationId xmlns:p14="http://schemas.microsoft.com/office/powerpoint/2010/main" xmlns="" val="232045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910" y="502920"/>
            <a:ext cx="10930890" cy="5924384"/>
          </a:xfrm>
        </p:spPr>
        <p:txBody>
          <a:bodyPr>
            <a:normAutofit/>
          </a:bodyPr>
          <a:lstStyle/>
          <a:p>
            <a:pPr>
              <a:lnSpc>
                <a:spcPct val="150000"/>
              </a:lnSpc>
            </a:pPr>
            <a:r>
              <a:rPr lang="en-IN" b="1" dirty="0">
                <a:latin typeface="Arial" panose="020B0604020202020204" pitchFamily="34" charset="0"/>
                <a:cs typeface="Arial" panose="020B0604020202020204" pitchFamily="34" charset="0"/>
              </a:rPr>
              <a:t>Fibrous joints </a:t>
            </a:r>
            <a:r>
              <a:rPr lang="en-IN" dirty="0">
                <a:latin typeface="Arial" panose="020B0604020202020204" pitchFamily="34" charset="0"/>
                <a:cs typeface="Arial" panose="020B0604020202020204" pitchFamily="34" charset="0"/>
              </a:rPr>
              <a:t>in fibrous joints, the fibrous tissue directly unites bone to bone.</a:t>
            </a:r>
          </a:p>
          <a:p>
            <a:pPr>
              <a:lnSpc>
                <a:spcPct val="150000"/>
              </a:lnSpc>
            </a:pPr>
            <a:r>
              <a:rPr lang="en-IN" dirty="0">
                <a:latin typeface="Arial" panose="020B0604020202020204" pitchFamily="34" charset="0"/>
                <a:cs typeface="Arial" panose="020B0604020202020204" pitchFamily="34" charset="0"/>
              </a:rPr>
              <a:t> Three different types of fibrous joints are found in the human body: </a:t>
            </a:r>
            <a:r>
              <a:rPr lang="en-IN" b="1" dirty="0">
                <a:latin typeface="Arial" panose="020B0604020202020204" pitchFamily="34" charset="0"/>
                <a:cs typeface="Arial" panose="020B0604020202020204" pitchFamily="34" charset="0"/>
              </a:rPr>
              <a:t>sutures, </a:t>
            </a:r>
            <a:r>
              <a:rPr lang="en-IN" b="1" dirty="0" err="1">
                <a:latin typeface="Arial" panose="020B0604020202020204" pitchFamily="34" charset="0"/>
                <a:cs typeface="Arial" panose="020B0604020202020204" pitchFamily="34" charset="0"/>
              </a:rPr>
              <a:t>gomphoses</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and </a:t>
            </a:r>
            <a:r>
              <a:rPr lang="en-IN" b="1" dirty="0">
                <a:latin typeface="Arial" panose="020B0604020202020204" pitchFamily="34" charset="0"/>
                <a:cs typeface="Arial" panose="020B0604020202020204" pitchFamily="34" charset="0"/>
              </a:rPr>
              <a:t>syndesmoses.</a:t>
            </a:r>
          </a:p>
          <a:p>
            <a:pPr>
              <a:lnSpc>
                <a:spcPct val="150000"/>
              </a:lnSpc>
            </a:pPr>
            <a:r>
              <a:rPr lang="en-IN" dirty="0">
                <a:latin typeface="Arial" panose="020B0604020202020204" pitchFamily="34" charset="0"/>
                <a:cs typeface="Arial" panose="020B0604020202020204" pitchFamily="34" charset="0"/>
              </a:rPr>
              <a:t>Fusion of the two opposing bones in suture joints occurs later in life and leads to the formation of a bony union called a </a:t>
            </a:r>
            <a:r>
              <a:rPr lang="en-IN" b="1" dirty="0">
                <a:latin typeface="Arial" panose="020B0604020202020204" pitchFamily="34" charset="0"/>
                <a:cs typeface="Arial" panose="020B0604020202020204" pitchFamily="34" charset="0"/>
              </a:rPr>
              <a:t>synostosis.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333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630" y="468630"/>
            <a:ext cx="11064240" cy="5943600"/>
          </a:xfrm>
        </p:spPr>
        <p:txBody>
          <a:bodyPr>
            <a:normAutofit/>
          </a:bodyPr>
          <a:lstStyle/>
          <a:p>
            <a:pPr>
              <a:lnSpc>
                <a:spcPct val="150000"/>
              </a:lnSpc>
            </a:pPr>
            <a:endParaRPr lang="en-IN" b="1" dirty="0">
              <a:latin typeface="Arial" panose="020B0604020202020204" pitchFamily="34" charset="0"/>
              <a:cs typeface="Arial" panose="020B0604020202020204" pitchFamily="34" charset="0"/>
            </a:endParaRPr>
          </a:p>
          <a:p>
            <a:pPr>
              <a:lnSpc>
                <a:spcPct val="150000"/>
              </a:lnSpc>
            </a:pPr>
            <a:r>
              <a:rPr lang="en-IN" b="1" dirty="0">
                <a:latin typeface="Arial" panose="020B0604020202020204" pitchFamily="34" charset="0"/>
                <a:cs typeface="Arial" panose="020B0604020202020204" pitchFamily="34" charset="0"/>
              </a:rPr>
              <a:t>Coronal Suture</a:t>
            </a:r>
          </a:p>
          <a:p>
            <a:pPr>
              <a:lnSpc>
                <a:spcPct val="150000"/>
              </a:lnSpc>
            </a:pPr>
            <a:r>
              <a:rPr lang="en-IN" dirty="0">
                <a:latin typeface="Arial" panose="020B0604020202020204" pitchFamily="34" charset="0"/>
                <a:cs typeface="Arial" panose="020B0604020202020204" pitchFamily="34" charset="0"/>
              </a:rPr>
              <a:t>The serrated edges of the parietal and frontal bones of the skull are connected by a thin fibrous membrane (the sutural ligament) to form the coronal suture. </a:t>
            </a:r>
          </a:p>
        </p:txBody>
      </p:sp>
    </p:spTree>
    <p:extLst>
      <p:ext uri="{BB962C8B-B14F-4D97-AF65-F5344CB8AC3E}">
        <p14:creationId xmlns:p14="http://schemas.microsoft.com/office/powerpoint/2010/main" xmlns="" val="366059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9694" t="1911" r="6158" b="31631"/>
          <a:stretch/>
        </p:blipFill>
        <p:spPr>
          <a:xfrm>
            <a:off x="3300921" y="1188720"/>
            <a:ext cx="5694489" cy="4423410"/>
          </a:xfrm>
          <a:prstGeom prst="rect">
            <a:avLst/>
          </a:prstGeom>
        </p:spPr>
      </p:pic>
    </p:spTree>
    <p:extLst>
      <p:ext uri="{BB962C8B-B14F-4D97-AF65-F5344CB8AC3E}">
        <p14:creationId xmlns:p14="http://schemas.microsoft.com/office/powerpoint/2010/main" xmlns="" val="215624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2775</Words>
  <Application>Microsoft Office PowerPoint</Application>
  <PresentationFormat>Custom</PresentationFormat>
  <Paragraphs>204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Joint Structure and Function joint biomechanics </vt:lpstr>
      <vt:lpstr>Learning objectives </vt:lpstr>
      <vt:lpstr>Introduction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Joint Function </vt:lpstr>
      <vt:lpstr>Slide 37</vt:lpstr>
      <vt:lpstr>Range of Motion</vt:lpstr>
      <vt:lpstr>Slide 39</vt:lpstr>
      <vt:lpstr>Osteokinematics</vt:lpstr>
      <vt:lpstr>Arthrokinematics</vt:lpstr>
      <vt:lpstr>Slide 42</vt:lpstr>
      <vt:lpstr>Slide 43</vt:lpstr>
      <vt:lpstr>Slide 44</vt:lpstr>
      <vt:lpstr>Slide 45</vt:lpstr>
      <vt:lpstr>Slide 46</vt:lpstr>
      <vt:lpstr>Slide 47</vt:lpstr>
      <vt:lpstr>Slide 48</vt:lpstr>
      <vt:lpstr>Slide 49</vt:lpstr>
      <vt:lpstr>Slide 50</vt:lpstr>
      <vt:lpstr>Materials found in human joints </vt:lpstr>
      <vt:lpstr>Slide 52</vt:lpstr>
      <vt:lpstr>Slide 53</vt:lpstr>
      <vt:lpstr>Slide 54</vt:lpstr>
      <vt:lpstr>Slide 55</vt:lpstr>
      <vt:lpstr>Slide 56</vt:lpstr>
      <vt:lpstr>Slide 57</vt:lpstr>
      <vt:lpstr>Slide 58</vt:lpstr>
      <vt:lpstr>Slide 59</vt:lpstr>
      <vt:lpstr>Slide 60</vt:lpstr>
      <vt:lpstr>Slide 61</vt:lpstr>
      <vt:lpstr>GENERAL PROPERTIES OF CONNECTIVE TISSUE</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Joints </dc:title>
  <dc:creator>HP</dc:creator>
  <cp:lastModifiedBy>HP</cp:lastModifiedBy>
  <cp:revision>45</cp:revision>
  <dcterms:created xsi:type="dcterms:W3CDTF">2020-08-25T06:12:13Z</dcterms:created>
  <dcterms:modified xsi:type="dcterms:W3CDTF">2024-06-19T04:44:40Z</dcterms:modified>
</cp:coreProperties>
</file>